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3.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theme/theme6.xml" ContentType="application/vnd.openxmlformats-officedocument.theme+xml"/>
  <Override PartName="/ppt/slideLayouts/slideLayout2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722" r:id="rId2"/>
    <p:sldMasterId id="2147483668" r:id="rId3"/>
    <p:sldMasterId id="2147483674" r:id="rId4"/>
    <p:sldMasterId id="2147483648" r:id="rId5"/>
    <p:sldMasterId id="2147483684" r:id="rId6"/>
    <p:sldMasterId id="2147483697" r:id="rId7"/>
  </p:sldMasterIdLst>
  <p:notesMasterIdLst>
    <p:notesMasterId r:id="rId62"/>
  </p:notesMasterIdLst>
  <p:handoutMasterIdLst>
    <p:handoutMasterId r:id="rId63"/>
  </p:handoutMasterIdLst>
  <p:sldIdLst>
    <p:sldId id="355" r:id="rId8"/>
    <p:sldId id="439" r:id="rId9"/>
    <p:sldId id="438" r:id="rId10"/>
    <p:sldId id="521" r:id="rId11"/>
    <p:sldId id="503" r:id="rId12"/>
    <p:sldId id="477" r:id="rId13"/>
    <p:sldId id="504" r:id="rId14"/>
    <p:sldId id="478" r:id="rId15"/>
    <p:sldId id="505" r:id="rId16"/>
    <p:sldId id="506" r:id="rId17"/>
    <p:sldId id="479" r:id="rId18"/>
    <p:sldId id="507" r:id="rId19"/>
    <p:sldId id="508" r:id="rId20"/>
    <p:sldId id="509" r:id="rId21"/>
    <p:sldId id="480" r:id="rId22"/>
    <p:sldId id="510" r:id="rId23"/>
    <p:sldId id="512" r:id="rId24"/>
    <p:sldId id="481" r:id="rId25"/>
    <p:sldId id="513" r:id="rId26"/>
    <p:sldId id="514" r:id="rId27"/>
    <p:sldId id="511" r:id="rId28"/>
    <p:sldId id="522" r:id="rId29"/>
    <p:sldId id="483" r:id="rId30"/>
    <p:sldId id="484" r:id="rId31"/>
    <p:sldId id="515" r:id="rId32"/>
    <p:sldId id="485" r:id="rId33"/>
    <p:sldId id="516" r:id="rId34"/>
    <p:sldId id="486" r:id="rId35"/>
    <p:sldId id="518" r:id="rId36"/>
    <p:sldId id="517" r:id="rId37"/>
    <p:sldId id="489" r:id="rId38"/>
    <p:sldId id="519" r:id="rId39"/>
    <p:sldId id="524" r:id="rId40"/>
    <p:sldId id="496" r:id="rId41"/>
    <p:sldId id="497" r:id="rId42"/>
    <p:sldId id="545" r:id="rId43"/>
    <p:sldId id="532" r:id="rId44"/>
    <p:sldId id="498" r:id="rId45"/>
    <p:sldId id="533" r:id="rId46"/>
    <p:sldId id="544" r:id="rId47"/>
    <p:sldId id="499" r:id="rId48"/>
    <p:sldId id="539" r:id="rId49"/>
    <p:sldId id="546" r:id="rId50"/>
    <p:sldId id="537" r:id="rId51"/>
    <p:sldId id="542" r:id="rId52"/>
    <p:sldId id="538" r:id="rId53"/>
    <p:sldId id="540" r:id="rId54"/>
    <p:sldId id="541" r:id="rId55"/>
    <p:sldId id="525" r:id="rId56"/>
    <p:sldId id="500" r:id="rId57"/>
    <p:sldId id="535" r:id="rId58"/>
    <p:sldId id="501" r:id="rId59"/>
    <p:sldId id="536" r:id="rId60"/>
    <p:sldId id="502" r:id="rId61"/>
  </p:sldIdLst>
  <p:sldSz cx="9144000" cy="5143500" type="screen16x9"/>
  <p:notesSz cx="9925050" cy="6665913"/>
  <p:defaultTextStyle>
    <a:defPPr>
      <a:defRPr lang="de-DE"/>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5BA26613-CB7B-C040-AE8E-EAEDE080037B}">
          <p14:sldIdLst>
            <p14:sldId id="355"/>
            <p14:sldId id="439"/>
            <p14:sldId id="438"/>
            <p14:sldId id="521"/>
            <p14:sldId id="503"/>
            <p14:sldId id="477"/>
            <p14:sldId id="504"/>
            <p14:sldId id="478"/>
            <p14:sldId id="505"/>
            <p14:sldId id="506"/>
            <p14:sldId id="479"/>
            <p14:sldId id="507"/>
            <p14:sldId id="508"/>
            <p14:sldId id="509"/>
            <p14:sldId id="480"/>
            <p14:sldId id="510"/>
            <p14:sldId id="512"/>
            <p14:sldId id="481"/>
            <p14:sldId id="513"/>
            <p14:sldId id="514"/>
            <p14:sldId id="511"/>
            <p14:sldId id="522"/>
            <p14:sldId id="483"/>
            <p14:sldId id="484"/>
            <p14:sldId id="515"/>
            <p14:sldId id="485"/>
            <p14:sldId id="516"/>
            <p14:sldId id="486"/>
            <p14:sldId id="518"/>
            <p14:sldId id="517"/>
            <p14:sldId id="489"/>
            <p14:sldId id="519"/>
            <p14:sldId id="524"/>
            <p14:sldId id="496"/>
            <p14:sldId id="497"/>
            <p14:sldId id="545"/>
            <p14:sldId id="532"/>
            <p14:sldId id="498"/>
            <p14:sldId id="533"/>
            <p14:sldId id="544"/>
            <p14:sldId id="499"/>
            <p14:sldId id="539"/>
            <p14:sldId id="546"/>
            <p14:sldId id="537"/>
            <p14:sldId id="542"/>
            <p14:sldId id="538"/>
            <p14:sldId id="540"/>
            <p14:sldId id="541"/>
            <p14:sldId id="525"/>
            <p14:sldId id="500"/>
            <p14:sldId id="535"/>
            <p14:sldId id="501"/>
            <p14:sldId id="536"/>
          </p14:sldIdLst>
        </p14:section>
        <p14:section name="Hands-on &amp; Conclusion" id="{50B95998-4425-F342-8214-43DD79A51E8A}">
          <p14:sldIdLst>
            <p14:sldId id="502"/>
          </p14:sldIdLst>
        </p14:section>
      </p14:sectionLst>
    </p:ext>
    <p:ext uri="{EFAFB233-063F-42B5-8137-9DF3F51BA10A}">
      <p15:sldGuideLst xmlns:p15="http://schemas.microsoft.com/office/powerpoint/2012/main">
        <p15:guide id="1" orient="horz" pos="2164" userDrawn="1">
          <p15:clr>
            <a:srgbClr val="A4A3A4"/>
          </p15:clr>
        </p15:guide>
        <p15:guide id="2" pos="2880">
          <p15:clr>
            <a:srgbClr val="A4A3A4"/>
          </p15:clr>
        </p15:guide>
        <p15:guide id="3" orient="horz" pos="1620">
          <p15:clr>
            <a:srgbClr val="A4A3A4"/>
          </p15:clr>
        </p15:guide>
      </p15:sldGuideLst>
    </p:ext>
    <p:ext uri="{2D200454-40CA-4A62-9FC3-DE9A4176ACB9}">
      <p15:notesGuideLst xmlns:p15="http://schemas.microsoft.com/office/powerpoint/2012/main">
        <p15:guide id="1" orient="horz" pos="2100">
          <p15:clr>
            <a:srgbClr val="A4A3A4"/>
          </p15:clr>
        </p15:guide>
        <p15:guide id="2" pos="312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FB30"/>
    <a:srgbClr val="D330FC"/>
    <a:srgbClr val="BFE1FF"/>
    <a:srgbClr val="D9D9D9"/>
    <a:srgbClr val="92D050"/>
    <a:srgbClr val="999999"/>
    <a:srgbClr val="98C6EA"/>
    <a:srgbClr val="005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Designformatvorlage 2 - Akz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D083AE6-46FA-4A59-8FB0-9F97EB10719F}" styleName="Helle Formatvorlage 3 - Akz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7292A2E-F333-43FB-9621-5CBBE7FDCDCB}" styleName="Helle Formatvorlage 2 - Akz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D27102A9-8310-4765-A935-A1911B00CA55}" styleName="Helle Formatvorlage 1 - Akz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EC20E35-A176-4012-BC5E-935CFFF8708E}" styleName="Mittlere Formatvorlag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C4B1156A-380E-4F78-BDF5-A606A8083BF9}" styleName="Mittlere Formatvorlage 4 - Akz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74C1A8A3-306A-4EB7-A6B1-4F7E0EB9C5D6}" styleName="Mittlere Formatvorlage 3 - Akz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Helle Formatvorlag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94" autoAdjust="0"/>
    <p:restoredTop sz="96332" autoAdjust="0"/>
  </p:normalViewPr>
  <p:slideViewPr>
    <p:cSldViewPr snapToGrid="0">
      <p:cViewPr>
        <p:scale>
          <a:sx n="142" d="100"/>
          <a:sy n="142" d="100"/>
        </p:scale>
        <p:origin x="440" y="720"/>
      </p:cViewPr>
      <p:guideLst>
        <p:guide orient="horz" pos="2164"/>
        <p:guide pos="2880"/>
        <p:guide orient="horz" pos="1620"/>
      </p:guideLst>
    </p:cSldViewPr>
  </p:slideViewPr>
  <p:outlineViewPr>
    <p:cViewPr>
      <p:scale>
        <a:sx n="33" d="100"/>
        <a:sy n="33" d="100"/>
      </p:scale>
      <p:origin x="0" y="-17176"/>
    </p:cViewPr>
  </p:outlineViewPr>
  <p:notesTextViewPr>
    <p:cViewPr>
      <p:scale>
        <a:sx n="125" d="100"/>
        <a:sy n="125" d="100"/>
      </p:scale>
      <p:origin x="0" y="0"/>
    </p:cViewPr>
  </p:notesTextViewPr>
  <p:sorterViewPr>
    <p:cViewPr>
      <p:scale>
        <a:sx n="100" d="100"/>
        <a:sy n="100" d="100"/>
      </p:scale>
      <p:origin x="0" y="0"/>
    </p:cViewPr>
  </p:sorterViewPr>
  <p:notesViewPr>
    <p:cSldViewPr snapToGrid="0">
      <p:cViewPr varScale="1">
        <p:scale>
          <a:sx n="131" d="100"/>
          <a:sy n="131" d="100"/>
        </p:scale>
        <p:origin x="-810" y="-96"/>
      </p:cViewPr>
      <p:guideLst>
        <p:guide orient="horz" pos="2100"/>
        <p:guide pos="312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dirty="0"/>
          </a:p>
        </p:txBody>
      </p:sp>
      <p:sp>
        <p:nvSpPr>
          <p:cNvPr id="3" name="Datumsplatzhalter 2"/>
          <p:cNvSpPr>
            <a:spLocks noGrp="1"/>
          </p:cNvSpPr>
          <p:nvPr>
            <p:ph type="dt" sz="quarter"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Arial" pitchFamily="34" charset="0"/>
                <a:cs typeface="Arial" pitchFamily="34" charset="0"/>
              </a:defRPr>
            </a:lvl1pPr>
          </a:lstStyle>
          <a:p>
            <a:pPr>
              <a:defRPr/>
            </a:pPr>
            <a:fld id="{20751376-2EB8-4403-B858-305A8AAA6B01}" type="datetimeFigureOut">
              <a:rPr lang="en-GB"/>
              <a:pPr>
                <a:defRPr/>
              </a:pPr>
              <a:t>09/12/2024</a:t>
            </a:fld>
            <a:endParaRPr lang="en-GB" dirty="0"/>
          </a:p>
        </p:txBody>
      </p:sp>
      <p:sp>
        <p:nvSpPr>
          <p:cNvPr id="4" name="Fußzeilenplatzhalter 3"/>
          <p:cNvSpPr>
            <a:spLocks noGrp="1"/>
          </p:cNvSpPr>
          <p:nvPr>
            <p:ph type="ftr" sz="quarter" idx="2"/>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5" name="Foliennummernplatzhalter 4"/>
          <p:cNvSpPr>
            <a:spLocks noGrp="1"/>
          </p:cNvSpPr>
          <p:nvPr>
            <p:ph type="sldNum" sz="quarter" idx="3"/>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Arial" pitchFamily="34" charset="0"/>
                <a:cs typeface="Arial" pitchFamily="34" charset="0"/>
              </a:defRPr>
            </a:lvl1pPr>
          </a:lstStyle>
          <a:p>
            <a:pPr>
              <a:defRPr/>
            </a:pPr>
            <a:fld id="{62C15F7A-46C6-4AD2-BFEC-842DCCCC19C4}" type="slidenum">
              <a:rPr lang="en-GB"/>
              <a:pPr>
                <a:defRPr/>
              </a:pPr>
              <a:t>‹#›</a:t>
            </a:fld>
            <a:endParaRPr lang="en-GB"/>
          </a:p>
        </p:txBody>
      </p:sp>
    </p:spTree>
    <p:extLst>
      <p:ext uri="{BB962C8B-B14F-4D97-AF65-F5344CB8AC3E}">
        <p14:creationId xmlns:p14="http://schemas.microsoft.com/office/powerpoint/2010/main" val="2829095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2" y="0"/>
            <a:ext cx="4300855" cy="333296"/>
          </a:xfrm>
          <a:prstGeom prst="rect">
            <a:avLst/>
          </a:prstGeom>
        </p:spPr>
        <p:txBody>
          <a:bodyPr vert="horz" lIns="90708" tIns="45354" rIns="90708" bIns="45354" rtlCol="0"/>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3" name="Datumsplatzhalter 2"/>
          <p:cNvSpPr>
            <a:spLocks noGrp="1"/>
          </p:cNvSpPr>
          <p:nvPr>
            <p:ph type="dt" idx="1"/>
          </p:nvPr>
        </p:nvSpPr>
        <p:spPr>
          <a:xfrm>
            <a:off x="5621901" y="0"/>
            <a:ext cx="4300855" cy="333296"/>
          </a:xfrm>
          <a:prstGeom prst="rect">
            <a:avLst/>
          </a:prstGeom>
        </p:spPr>
        <p:txBody>
          <a:bodyPr vert="horz" lIns="90708" tIns="45354" rIns="90708" bIns="45354" rtlCol="0"/>
          <a:lstStyle>
            <a:lvl1pPr algn="r" fontAlgn="auto">
              <a:spcBef>
                <a:spcPts val="0"/>
              </a:spcBef>
              <a:spcAft>
                <a:spcPts val="0"/>
              </a:spcAft>
              <a:defRPr sz="1200">
                <a:latin typeface="+mn-lt"/>
                <a:cs typeface="+mn-cs"/>
              </a:defRPr>
            </a:lvl1pPr>
          </a:lstStyle>
          <a:p>
            <a:pPr>
              <a:defRPr/>
            </a:pPr>
            <a:fld id="{89C46BC9-2C9E-4670-A85A-6A588BA2D405}" type="datetimeFigureOut">
              <a:rPr lang="en-GB"/>
              <a:pPr>
                <a:defRPr/>
              </a:pPr>
              <a:t>09/12/2024</a:t>
            </a:fld>
            <a:endParaRPr lang="en-GB"/>
          </a:p>
        </p:txBody>
      </p:sp>
      <p:sp>
        <p:nvSpPr>
          <p:cNvPr id="4" name="Folienbildplatzhalter 3"/>
          <p:cNvSpPr>
            <a:spLocks noGrp="1" noRot="1" noChangeAspect="1"/>
          </p:cNvSpPr>
          <p:nvPr>
            <p:ph type="sldImg" idx="2"/>
          </p:nvPr>
        </p:nvSpPr>
        <p:spPr>
          <a:xfrm>
            <a:off x="2740025" y="500063"/>
            <a:ext cx="4445000" cy="2500312"/>
          </a:xfrm>
          <a:prstGeom prst="rect">
            <a:avLst/>
          </a:prstGeom>
          <a:noFill/>
          <a:ln w="12700">
            <a:solidFill>
              <a:prstClr val="black"/>
            </a:solidFill>
          </a:ln>
        </p:spPr>
        <p:txBody>
          <a:bodyPr vert="horz" lIns="90708" tIns="45354" rIns="90708" bIns="45354" rtlCol="0" anchor="ctr"/>
          <a:lstStyle/>
          <a:p>
            <a:pPr lvl="0"/>
            <a:endParaRPr lang="en-GB" noProof="0"/>
          </a:p>
        </p:txBody>
      </p:sp>
      <p:sp>
        <p:nvSpPr>
          <p:cNvPr id="5" name="Notizenplatzhalter 4"/>
          <p:cNvSpPr>
            <a:spLocks noGrp="1"/>
          </p:cNvSpPr>
          <p:nvPr>
            <p:ph type="body" sz="quarter" idx="3"/>
          </p:nvPr>
        </p:nvSpPr>
        <p:spPr>
          <a:xfrm>
            <a:off x="992506" y="3166309"/>
            <a:ext cx="7940040" cy="2999661"/>
          </a:xfrm>
          <a:prstGeom prst="rect">
            <a:avLst/>
          </a:prstGeom>
        </p:spPr>
        <p:txBody>
          <a:bodyPr vert="horz" wrap="square" lIns="90708" tIns="45354" rIns="90708" bIns="45354" numCol="1" anchor="t" anchorCtr="0" compatLnSpc="1">
            <a:prstTxWarp prst="textNoShape">
              <a:avLst/>
            </a:prstTxWarp>
            <a:normAutofit/>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GB" dirty="0"/>
          </a:p>
        </p:txBody>
      </p:sp>
      <p:sp>
        <p:nvSpPr>
          <p:cNvPr id="6" name="Fußzeilenplatzhalter 5"/>
          <p:cNvSpPr>
            <a:spLocks noGrp="1"/>
          </p:cNvSpPr>
          <p:nvPr>
            <p:ph type="ftr" sz="quarter" idx="4"/>
          </p:nvPr>
        </p:nvSpPr>
        <p:spPr>
          <a:xfrm>
            <a:off x="2" y="6331460"/>
            <a:ext cx="4300855" cy="333296"/>
          </a:xfrm>
          <a:prstGeom prst="rect">
            <a:avLst/>
          </a:prstGeom>
        </p:spPr>
        <p:txBody>
          <a:bodyPr vert="horz" lIns="90708" tIns="45354" rIns="90708" bIns="45354" rtlCol="0" anchor="b"/>
          <a:lstStyle>
            <a:lvl1pPr algn="l" fontAlgn="auto">
              <a:spcBef>
                <a:spcPts val="0"/>
              </a:spcBef>
              <a:spcAft>
                <a:spcPts val="0"/>
              </a:spcAft>
              <a:defRPr sz="1200">
                <a:latin typeface="Arial" pitchFamily="34" charset="0"/>
                <a:cs typeface="Arial" pitchFamily="34" charset="0"/>
              </a:defRPr>
            </a:lvl1pPr>
          </a:lstStyle>
          <a:p>
            <a:pPr>
              <a:defRPr/>
            </a:pPr>
            <a:endParaRPr lang="en-GB"/>
          </a:p>
        </p:txBody>
      </p:sp>
      <p:sp>
        <p:nvSpPr>
          <p:cNvPr id="7" name="Foliennummernplatzhalter 6"/>
          <p:cNvSpPr>
            <a:spLocks noGrp="1"/>
          </p:cNvSpPr>
          <p:nvPr>
            <p:ph type="sldNum" sz="quarter" idx="5"/>
          </p:nvPr>
        </p:nvSpPr>
        <p:spPr>
          <a:xfrm>
            <a:off x="5621901" y="6331460"/>
            <a:ext cx="4300855" cy="333296"/>
          </a:xfrm>
          <a:prstGeom prst="rect">
            <a:avLst/>
          </a:prstGeom>
        </p:spPr>
        <p:txBody>
          <a:bodyPr vert="horz" lIns="90708" tIns="45354" rIns="90708" bIns="45354" rtlCol="0" anchor="b"/>
          <a:lstStyle>
            <a:lvl1pPr algn="r" fontAlgn="auto">
              <a:spcBef>
                <a:spcPts val="0"/>
              </a:spcBef>
              <a:spcAft>
                <a:spcPts val="0"/>
              </a:spcAft>
              <a:defRPr sz="1200">
                <a:latin typeface="+mn-lt"/>
                <a:cs typeface="+mn-cs"/>
              </a:defRPr>
            </a:lvl1pPr>
          </a:lstStyle>
          <a:p>
            <a:pPr>
              <a:defRPr/>
            </a:pPr>
            <a:fld id="{00AFC6D0-44D5-4EB7-828F-6F464F83D79A}" type="slidenum">
              <a:rPr lang="en-GB"/>
              <a:pPr>
                <a:defRPr/>
              </a:pPr>
              <a:t>‹#›</a:t>
            </a:fld>
            <a:endParaRPr lang="en-GB"/>
          </a:p>
        </p:txBody>
      </p:sp>
    </p:spTree>
    <p:extLst>
      <p:ext uri="{BB962C8B-B14F-4D97-AF65-F5344CB8AC3E}">
        <p14:creationId xmlns:p14="http://schemas.microsoft.com/office/powerpoint/2010/main" val="22979973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Arial" pitchFamily="34" charset="0"/>
      </a:defRPr>
    </a:lvl1pPr>
    <a:lvl2pPr marL="182563" indent="-182563" algn="l" rtl="0" fontAlgn="base">
      <a:spcBef>
        <a:spcPct val="30000"/>
      </a:spcBef>
      <a:spcAft>
        <a:spcPct val="0"/>
      </a:spcAft>
      <a:buFont typeface="Arial" charset="0"/>
      <a:buChar char="•"/>
      <a:defRPr sz="1200" kern="1200">
        <a:solidFill>
          <a:schemeClr val="tx1"/>
        </a:solidFill>
        <a:latin typeface="+mn-lt"/>
        <a:ea typeface="+mn-ea"/>
        <a:cs typeface="Arial" charset="0"/>
      </a:defRPr>
    </a:lvl2pPr>
    <a:lvl3pPr marL="355600" indent="-173038" algn="l" rtl="0" fontAlgn="base">
      <a:spcBef>
        <a:spcPct val="30000"/>
      </a:spcBef>
      <a:spcAft>
        <a:spcPct val="0"/>
      </a:spcAft>
      <a:buFont typeface="Symbol" pitchFamily="18" charset="2"/>
      <a:buChar char="-"/>
      <a:defRPr sz="1200" kern="1200">
        <a:solidFill>
          <a:schemeClr val="tx1"/>
        </a:solidFill>
        <a:latin typeface="+mn-lt"/>
        <a:ea typeface="+mn-ea"/>
        <a:cs typeface="Arial" charset="0"/>
      </a:defRPr>
    </a:lvl3pPr>
    <a:lvl4pPr marL="538163" indent="-182563" algn="l" rtl="0" fontAlgn="base">
      <a:spcBef>
        <a:spcPct val="30000"/>
      </a:spcBef>
      <a:spcAft>
        <a:spcPct val="0"/>
      </a:spcAft>
      <a:buFont typeface="Courier New" pitchFamily="49" charset="0"/>
      <a:buChar char="o"/>
      <a:defRPr sz="1200" kern="1200">
        <a:solidFill>
          <a:schemeClr val="tx1"/>
        </a:solidFill>
        <a:latin typeface="+mn-lt"/>
        <a:ea typeface="+mn-ea"/>
        <a:cs typeface="Arial" charset="0"/>
      </a:defRPr>
    </a:lvl4pPr>
    <a:lvl5pPr marL="720725" indent="-182563" algn="l" rtl="0" fontAlgn="base">
      <a:spcBef>
        <a:spcPct val="30000"/>
      </a:spcBef>
      <a:spcAft>
        <a:spcPct val="0"/>
      </a:spcAft>
      <a:buFont typeface="Wingdings" pitchFamily="2" charset="2"/>
      <a:buChar char="§"/>
      <a:defRPr sz="1200" kern="1200">
        <a:solidFill>
          <a:schemeClr val="tx1"/>
        </a:solidFill>
        <a:latin typeface="+mn-lt"/>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2740025" y="500063"/>
            <a:ext cx="4445000" cy="2500312"/>
          </a:xfrm>
        </p:spPr>
      </p:sp>
      <p:sp>
        <p:nvSpPr>
          <p:cNvPr id="3" name="Notizenplatzhalter 2"/>
          <p:cNvSpPr>
            <a:spLocks noGrp="1"/>
          </p:cNvSpPr>
          <p:nvPr>
            <p:ph type="body" idx="1"/>
          </p:nvPr>
        </p:nvSpPr>
        <p:spPr/>
        <p:txBody>
          <a:bodyPr>
            <a:normAutofit/>
          </a:bodyPr>
          <a:lstStyle/>
          <a:p>
            <a:endParaRPr lang="de-DE" dirty="0"/>
          </a:p>
        </p:txBody>
      </p:sp>
      <p:sp>
        <p:nvSpPr>
          <p:cNvPr id="4" name="Foliennummernplatzhalter 3"/>
          <p:cNvSpPr>
            <a:spLocks noGrp="1"/>
          </p:cNvSpPr>
          <p:nvPr>
            <p:ph type="sldNum" sz="quarter" idx="10"/>
          </p:nvPr>
        </p:nvSpPr>
        <p:spPr/>
        <p:txBody>
          <a:bodyPr/>
          <a:lstStyle/>
          <a:p>
            <a:pPr>
              <a:defRPr/>
            </a:pPr>
            <a:fld id="{00AFC6D0-44D5-4EB7-828F-6F464F83D79A}" type="slidenum">
              <a:rPr lang="en-GB" smtClean="0"/>
              <a:pPr>
                <a:defRPr/>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718550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hal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nSpc>
                <a:spcPts val="3200"/>
              </a:lnSpc>
              <a:defRPr lang="de-DE" sz="2500" noProof="0" dirty="0">
                <a:solidFill>
                  <a:schemeClr val="tx1"/>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1307266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785785"/>
            <a:ext cx="8508999" cy="290051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222525"/>
            <a:ext cx="8508999" cy="505304"/>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20912513-725A-7B3D-7236-D9DF537BD47D}"/>
              </a:ext>
            </a:extLst>
          </p:cNvPr>
          <p:cNvSpPr>
            <a:spLocks noGrp="1"/>
          </p:cNvSpPr>
          <p:nvPr>
            <p:ph type="body" sz="quarter" idx="14"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2183948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785785"/>
            <a:ext cx="8508999" cy="290051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9090" y="1222525"/>
            <a:ext cx="8508999" cy="505304"/>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466090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506687"/>
            <a:ext cx="8508999" cy="3179614"/>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311161" y="936839"/>
            <a:ext cx="8508999" cy="497688"/>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4273115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222525"/>
            <a:ext cx="8508999" cy="34637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293133E1-5289-7056-E483-775294333E78}"/>
              </a:ext>
            </a:extLst>
          </p:cNvPr>
          <p:cNvSpPr>
            <a:spLocks noGrp="1"/>
          </p:cNvSpPr>
          <p:nvPr>
            <p:ph type="body" sz="quarter" idx="14"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18551479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319090" y="1222525"/>
            <a:ext cx="8508999" cy="346377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24403057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1162" y="1222524"/>
            <a:ext cx="4180910" cy="34751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222524"/>
            <a:ext cx="4180910" cy="34751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dirty="0"/>
              <a:t>Dr. rer. nat. Erika Mustermann (TUM) | kann beliebig erweitert werden | Infos mit Strich trennen</a:t>
            </a:r>
            <a:endParaRPr lang="en-US" dirty="0"/>
          </a:p>
        </p:txBody>
      </p:sp>
      <p:sp>
        <p:nvSpPr>
          <p:cNvPr id="7" name="Titel 1">
            <a:extLst>
              <a:ext uri="{FF2B5EF4-FFF2-40B4-BE49-F238E27FC236}">
                <a16:creationId xmlns:a16="http://schemas.microsoft.com/office/drawing/2014/main" id="{C820FC66-B1DF-47A9-8103-CDCC8883639F}"/>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E9EB89DB-0FCB-44DF-1F96-9A2EDDD7D265}"/>
              </a:ext>
            </a:extLst>
          </p:cNvPr>
          <p:cNvSpPr>
            <a:spLocks noGrp="1"/>
          </p:cNvSpPr>
          <p:nvPr>
            <p:ph type="body" sz="quarter" idx="18"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346290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311162" y="1222524"/>
            <a:ext cx="4180910" cy="34751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4647179" y="1222524"/>
            <a:ext cx="4180910" cy="34751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vl2pPr>
              <a:lnSpc>
                <a:spcPct val="114000"/>
              </a:lnSpc>
              <a:defRPr lang="de-DE" sz="1400" noProof="0" dirty="0" smtClean="0"/>
            </a:lvl2pPr>
            <a:lvl3pPr>
              <a:defRPr sz="1400"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dirty="0"/>
              <a:t>Dr. rer. nat. Erika Mustermann (TUM) | kann beliebig erweitert werden | Infos mit Strich trennen</a:t>
            </a:r>
            <a:endParaRPr lang="en-US" dirty="0"/>
          </a:p>
        </p:txBody>
      </p:sp>
      <p:sp>
        <p:nvSpPr>
          <p:cNvPr id="7" name="Titel 1">
            <a:extLst>
              <a:ext uri="{FF2B5EF4-FFF2-40B4-BE49-F238E27FC236}">
                <a16:creationId xmlns:a16="http://schemas.microsoft.com/office/drawing/2014/main" id="{C820FC66-B1DF-47A9-8103-CDCC8883639F}"/>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20068467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316992" y="1771076"/>
            <a:ext cx="4188333" cy="292475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38677" y="1771077"/>
            <a:ext cx="4180392" cy="2924750"/>
          </a:xfrm>
          <a:prstGeom prst="rect">
            <a:avLst/>
          </a:prstGeom>
        </p:spPr>
        <p:txBody>
          <a:bodyPr/>
          <a:lstStyle>
            <a:lvl1pPr>
              <a:lnSpc>
                <a:spcPct val="114000"/>
              </a:lnSpc>
              <a:defRPr sz="1400"/>
            </a:lvl1pPr>
          </a:lstStyle>
          <a:p>
            <a:endParaRPr lang="de-DE" dirty="0"/>
          </a:p>
        </p:txBody>
      </p:sp>
      <p:sp>
        <p:nvSpPr>
          <p:cNvPr id="15" name="Titel 1">
            <a:extLst>
              <a:ext uri="{FF2B5EF4-FFF2-40B4-BE49-F238E27FC236}">
                <a16:creationId xmlns:a16="http://schemas.microsoft.com/office/drawing/2014/main" id="{82BEFDB1-C0BE-4875-BD7E-86FDD31F7CD3}"/>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9AEF4677-339F-8CA2-B0ED-473D9EA817FC}"/>
              </a:ext>
            </a:extLst>
          </p:cNvPr>
          <p:cNvSpPr>
            <a:spLocks noGrp="1"/>
          </p:cNvSpPr>
          <p:nvPr>
            <p:ph type="body" sz="quarter" idx="19"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316992" y="1771076"/>
            <a:ext cx="4188333" cy="2924750"/>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38677" y="1771077"/>
            <a:ext cx="4180392" cy="2924750"/>
          </a:xfrm>
          <a:prstGeom prst="rect">
            <a:avLst/>
          </a:prstGeom>
        </p:spPr>
        <p:txBody>
          <a:bodyPr/>
          <a:lstStyle>
            <a:lvl1pPr>
              <a:lnSpc>
                <a:spcPct val="114000"/>
              </a:lnSpc>
              <a:defRPr sz="1400"/>
            </a:lvl1pPr>
          </a:lstStyle>
          <a:p>
            <a:endParaRPr lang="de-DE" dirty="0"/>
          </a:p>
        </p:txBody>
      </p:sp>
      <p:sp>
        <p:nvSpPr>
          <p:cNvPr id="15" name="Titel 1">
            <a:extLst>
              <a:ext uri="{FF2B5EF4-FFF2-40B4-BE49-F238E27FC236}">
                <a16:creationId xmlns:a16="http://schemas.microsoft.com/office/drawing/2014/main" id="{82BEFDB1-C0BE-4875-BD7E-86FDD31F7CD3}"/>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1045657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Start">
    <p:spTree>
      <p:nvGrpSpPr>
        <p:cNvPr id="1" name=""/>
        <p:cNvGrpSpPr/>
        <p:nvPr/>
      </p:nvGrpSpPr>
      <p:grpSpPr>
        <a:xfrm>
          <a:off x="0" y="0"/>
          <a:ext cx="0" cy="0"/>
          <a:chOff x="0" y="0"/>
          <a:chExt cx="0" cy="0"/>
        </a:xfrm>
      </p:grpSpPr>
      <p:pic>
        <p:nvPicPr>
          <p:cNvPr id="2" name="Bild 4" descr="TUM_Glockenturm.tif">
            <a:extLst>
              <a:ext uri="{FF2B5EF4-FFF2-40B4-BE49-F238E27FC236}">
                <a16:creationId xmlns:a16="http://schemas.microsoft.com/office/drawing/2014/main" id="{3DC659F7-0024-9FCB-D753-C693EDA7779B}"/>
              </a:ext>
            </a:extLst>
          </p:cNvPr>
          <p:cNvPicPr>
            <a:picLocks noChangeAspect="1"/>
          </p:cNvPicPr>
          <p:nvPr userDrawn="1"/>
        </p:nvPicPr>
        <p:blipFill>
          <a:blip r:embed="rId2"/>
          <a:stretch>
            <a:fillRect/>
          </a:stretch>
        </p:blipFill>
        <p:spPr>
          <a:xfrm>
            <a:off x="4975215" y="1476375"/>
            <a:ext cx="3819542" cy="3333750"/>
          </a:xfrm>
          <a:prstGeom prst="rect">
            <a:avLst/>
          </a:prstGeom>
        </p:spPr>
      </p:pic>
      <p:sp>
        <p:nvSpPr>
          <p:cNvPr id="12" name="Titel 1"/>
          <p:cNvSpPr>
            <a:spLocks noGrp="1"/>
          </p:cNvSpPr>
          <p:nvPr>
            <p:ph type="title" hasCustomPrompt="1"/>
          </p:nvPr>
        </p:nvSpPr>
        <p:spPr>
          <a:xfrm>
            <a:off x="319090" y="972000"/>
            <a:ext cx="8508999" cy="38338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39818302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152650"/>
            <a:ext cx="9144000" cy="299085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316992" y="1771076"/>
            <a:ext cx="4197858" cy="29342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1771076"/>
            <a:ext cx="4180392" cy="2915225"/>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5" name="Titel 1">
            <a:extLst>
              <a:ext uri="{FF2B5EF4-FFF2-40B4-BE49-F238E27FC236}">
                <a16:creationId xmlns:a16="http://schemas.microsoft.com/office/drawing/2014/main" id="{D4303ED8-136B-40E2-A690-FE4668647E77}"/>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B396E02D-F2E0-1B1F-A258-256C442E5359}"/>
              </a:ext>
            </a:extLst>
          </p:cNvPr>
          <p:cNvSpPr>
            <a:spLocks noGrp="1"/>
          </p:cNvSpPr>
          <p:nvPr>
            <p:ph type="body" sz="quarter" idx="20"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1771076"/>
            <a:ext cx="9144000" cy="3372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eaLnBrk="0" hangingPunct="0"/>
            <a:endParaRPr lang="de-DE" sz="1000">
              <a:latin typeface="Arial" pitchFamily="34" charset="0"/>
            </a:endParaRP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316992" y="1771076"/>
            <a:ext cx="4197858" cy="2934274"/>
          </a:xfrm>
          <a:prstGeom prst="rect">
            <a:avLst/>
          </a:prstGeom>
        </p:spPr>
        <p:txBody>
          <a:bodyPr lIns="0" rIns="0"/>
          <a:lstStyle>
            <a:lvl1pPr>
              <a:defRPr lang="de-DE" sz="1400" kern="1200" noProof="0" dirty="0" smtClean="0">
                <a:solidFill>
                  <a:schemeClr val="tx1"/>
                </a:solidFill>
                <a:latin typeface="+mn-lt"/>
                <a:ea typeface="+mn-ea"/>
                <a:cs typeface="+mn-cs"/>
              </a:defRPr>
            </a:lvl1pPr>
            <a:lvl2pPr>
              <a:defRPr sz="1400"/>
            </a:lvl2pPr>
            <a:lvl3pPr>
              <a:defRPr sz="1400" baseline="0"/>
            </a:lvl3pPr>
          </a:lstStyle>
          <a:p>
            <a:pPr lvl="0"/>
            <a:r>
              <a:rPr lang="de-DE" dirty="0"/>
              <a:t>Textmasterformate durch Klicken bearbeiten</a:t>
            </a:r>
          </a:p>
          <a:p>
            <a:pPr lvl="1"/>
            <a:r>
              <a:rPr lang="de-DE" dirty="0"/>
              <a:t>Zweite Ebene</a:t>
            </a:r>
          </a:p>
          <a:p>
            <a:pPr lvl="2"/>
            <a:r>
              <a:rPr lang="de-DE" dirty="0"/>
              <a:t>Dritte Ebene</a:t>
            </a:r>
          </a:p>
        </p:txBody>
      </p:sp>
      <p:sp>
        <p:nvSpPr>
          <p:cNvPr id="11" name="Bildplatzhalter 2"/>
          <p:cNvSpPr>
            <a:spLocks noGrp="1"/>
          </p:cNvSpPr>
          <p:nvPr>
            <p:ph type="pic" sz="quarter" idx="14" hasCustomPrompt="1"/>
          </p:nvPr>
        </p:nvSpPr>
        <p:spPr>
          <a:xfrm>
            <a:off x="4648200" y="1771076"/>
            <a:ext cx="4180392" cy="2915225"/>
          </a:xfrm>
          <a:prstGeom prst="rect">
            <a:avLst/>
          </a:prstGeom>
        </p:spPr>
        <p:txBody>
          <a:bodyPr/>
          <a:lstStyle>
            <a:lvl1pPr>
              <a:lnSpc>
                <a:spcPct val="114000"/>
              </a:lnSpc>
              <a:defRPr sz="1400"/>
            </a:lvl1pPr>
          </a:lstStyle>
          <a:p>
            <a:endParaRPr lang="de-DE" dirty="0"/>
          </a:p>
        </p:txBody>
      </p:sp>
      <p:sp>
        <p:nvSpPr>
          <p:cNvPr id="10" name="Textplatzhalter 7"/>
          <p:cNvSpPr>
            <a:spLocks noGrp="1"/>
          </p:cNvSpPr>
          <p:nvPr>
            <p:ph type="body" sz="quarter" idx="19"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5" name="Titel 1">
            <a:extLst>
              <a:ext uri="{FF2B5EF4-FFF2-40B4-BE49-F238E27FC236}">
                <a16:creationId xmlns:a16="http://schemas.microsoft.com/office/drawing/2014/main" id="{D4303ED8-136B-40E2-A690-FE4668647E77}"/>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702900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9" name="Bildplatzhalter 8"/>
          <p:cNvSpPr>
            <a:spLocks noGrp="1"/>
          </p:cNvSpPr>
          <p:nvPr>
            <p:ph type="pic" sz="quarter" idx="17"/>
          </p:nvPr>
        </p:nvSpPr>
        <p:spPr>
          <a:xfrm>
            <a:off x="0" y="1771076"/>
            <a:ext cx="9144000" cy="3367344"/>
          </a:xfrm>
          <a:prstGeom prst="rect">
            <a:avLst/>
          </a:prstGeom>
        </p:spPr>
        <p:txBody>
          <a:bodyPr/>
          <a:lstStyle>
            <a:lvl1pPr>
              <a:defRPr sz="1400"/>
            </a:lvl1pPr>
          </a:lstStyle>
          <a:p>
            <a:endParaRPr lang="de-DE" dirty="0"/>
          </a:p>
        </p:txBody>
      </p:sp>
      <p:sp>
        <p:nvSpPr>
          <p:cNvPr id="8" name="Textplatzhalter 7"/>
          <p:cNvSpPr>
            <a:spLocks noGrp="1"/>
          </p:cNvSpPr>
          <p:nvPr>
            <p:ph type="body" sz="quarter" idx="18"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0" name="Titel 1">
            <a:extLst>
              <a:ext uri="{FF2B5EF4-FFF2-40B4-BE49-F238E27FC236}">
                <a16:creationId xmlns:a16="http://schemas.microsoft.com/office/drawing/2014/main" id="{B1164939-4755-42C9-9079-2B5AE284E2E6}"/>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5FE9A9B3-89BF-F3DC-FA80-DEDD36A47285}"/>
              </a:ext>
            </a:extLst>
          </p:cNvPr>
          <p:cNvSpPr>
            <a:spLocks noGrp="1"/>
          </p:cNvSpPr>
          <p:nvPr>
            <p:ph type="body" sz="quarter" idx="14"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11115081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große Bilder">
    <p:spTree>
      <p:nvGrpSpPr>
        <p:cNvPr id="1" name=""/>
        <p:cNvGrpSpPr/>
        <p:nvPr/>
      </p:nvGrpSpPr>
      <p:grpSpPr>
        <a:xfrm>
          <a:off x="0" y="0"/>
          <a:ext cx="0" cy="0"/>
          <a:chOff x="0" y="0"/>
          <a:chExt cx="0" cy="0"/>
        </a:xfrm>
      </p:grpSpPr>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9" name="Bildplatzhalter 8"/>
          <p:cNvSpPr>
            <a:spLocks noGrp="1"/>
          </p:cNvSpPr>
          <p:nvPr>
            <p:ph type="pic" sz="quarter" idx="17"/>
          </p:nvPr>
        </p:nvSpPr>
        <p:spPr>
          <a:xfrm>
            <a:off x="0" y="1771076"/>
            <a:ext cx="9144000" cy="3367344"/>
          </a:xfrm>
          <a:prstGeom prst="rect">
            <a:avLst/>
          </a:prstGeom>
        </p:spPr>
        <p:txBody>
          <a:bodyPr/>
          <a:lstStyle>
            <a:lvl1pPr>
              <a:defRPr sz="1400"/>
            </a:lvl1pPr>
          </a:lstStyle>
          <a:p>
            <a:endParaRPr lang="de-DE" dirty="0"/>
          </a:p>
        </p:txBody>
      </p:sp>
      <p:sp>
        <p:nvSpPr>
          <p:cNvPr id="8" name="Textplatzhalter 7"/>
          <p:cNvSpPr>
            <a:spLocks noGrp="1"/>
          </p:cNvSpPr>
          <p:nvPr>
            <p:ph type="body" sz="quarter" idx="18" hasCustomPrompt="1"/>
          </p:nvPr>
        </p:nvSpPr>
        <p:spPr>
          <a:xfrm>
            <a:off x="319090" y="1222524"/>
            <a:ext cx="8508999" cy="49578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400" noProof="0" dirty="0" smtClean="0"/>
            </a:lvl1pPr>
          </a:lstStyle>
          <a:p>
            <a:pPr lvl="0"/>
            <a:r>
              <a:rPr lang="de-DE" noProof="0" dirty="0"/>
              <a:t>Inhalt durch Klicken bearbeiten</a:t>
            </a:r>
          </a:p>
        </p:txBody>
      </p:sp>
      <p:sp>
        <p:nvSpPr>
          <p:cNvPr id="10" name="Titel 1">
            <a:extLst>
              <a:ext uri="{FF2B5EF4-FFF2-40B4-BE49-F238E27FC236}">
                <a16:creationId xmlns:a16="http://schemas.microsoft.com/office/drawing/2014/main" id="{B1164939-4755-42C9-9079-2B5AE284E2E6}"/>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261121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222524"/>
            <a:ext cx="9144000" cy="3920975"/>
          </a:xfrm>
          <a:prstGeom prst="rect">
            <a:avLst/>
          </a:prstGeom>
        </p:spPr>
        <p:txBody>
          <a:bodyPr/>
          <a:lstStyle>
            <a:lvl1pPr>
              <a:lnSpc>
                <a:spcPct val="114000"/>
              </a:lnSpc>
              <a:defRPr sz="1400"/>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Dr. rer. nat. Erika Mustermann (TUM) | kann beliebig erweitert werden | Infos mit Strich trennen</a:t>
            </a:r>
            <a:endParaRPr lang="en-US" dirty="0"/>
          </a:p>
        </p:txBody>
      </p:sp>
      <p:sp>
        <p:nvSpPr>
          <p:cNvPr id="14" name="Titel 1">
            <a:extLst>
              <a:ext uri="{FF2B5EF4-FFF2-40B4-BE49-F238E27FC236}">
                <a16:creationId xmlns:a16="http://schemas.microsoft.com/office/drawing/2014/main" id="{6F6AFFF9-3343-4B1B-8898-C1F255D03160}"/>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FB6134F2-2761-390F-47D1-C1565FBC87CA}"/>
              </a:ext>
            </a:extLst>
          </p:cNvPr>
          <p:cNvSpPr>
            <a:spLocks noGrp="1"/>
          </p:cNvSpPr>
          <p:nvPr>
            <p:ph type="body" sz="quarter" idx="17"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4257987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222524"/>
            <a:ext cx="9144000" cy="3920975"/>
          </a:xfrm>
          <a:prstGeom prst="rect">
            <a:avLst/>
          </a:prstGeom>
        </p:spPr>
        <p:txBody>
          <a:bodyPr/>
          <a:lstStyle>
            <a:lvl1pPr>
              <a:lnSpc>
                <a:spcPct val="114000"/>
              </a:lnSpc>
              <a:defRPr sz="1400"/>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Dr. rer. nat. Erika Mustermann (TUM) | kann beliebig erweitert werden | Infos mit Strich trennen</a:t>
            </a:r>
            <a:endParaRPr lang="en-US" dirty="0"/>
          </a:p>
        </p:txBody>
      </p:sp>
      <p:sp>
        <p:nvSpPr>
          <p:cNvPr id="14" name="Titel 1">
            <a:extLst>
              <a:ext uri="{FF2B5EF4-FFF2-40B4-BE49-F238E27FC236}">
                <a16:creationId xmlns:a16="http://schemas.microsoft.com/office/drawing/2014/main" id="{6F6AFFF9-3343-4B1B-8898-C1F255D03160}"/>
              </a:ext>
            </a:extLst>
          </p:cNvPr>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2878373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5296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123110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3200"/>
              </a:lnSpc>
              <a:defRPr lang="de-DE" sz="250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1718550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85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7185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2" name="Textfeld 10">
            <a:extLst>
              <a:ext uri="{FF2B5EF4-FFF2-40B4-BE49-F238E27FC236}">
                <a16:creationId xmlns:a16="http://schemas.microsoft.com/office/drawing/2014/main" id="{154976A3-D458-EBF9-B242-F3440F1111AF}"/>
              </a:ext>
            </a:extLst>
          </p:cNvPr>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en-US" sz="800" dirty="0">
                <a:solidFill>
                  <a:schemeClr val="bg1"/>
                </a:solidFill>
                <a:latin typeface="+mn-lt"/>
              </a:rPr>
              <a:t>Chair of High-Power Converter Systems</a:t>
            </a:r>
            <a:endParaRPr lang="de-DE" sz="800" kern="1200" dirty="0">
              <a:solidFill>
                <a:schemeClr val="bg1"/>
              </a:solidFill>
              <a:latin typeface="+mn-lt"/>
              <a:ea typeface="+mn-ea"/>
              <a:cs typeface="Arial" charset="0"/>
            </a:endParaRPr>
          </a:p>
          <a:p>
            <a:pPr>
              <a:lnSpc>
                <a:spcPts val="900"/>
              </a:lnSpc>
            </a:pPr>
            <a:r>
              <a:rPr lang="en-US" sz="800" kern="1200" dirty="0">
                <a:solidFill>
                  <a:schemeClr val="bg1"/>
                </a:solidFill>
                <a:latin typeface="+mn-lt"/>
                <a:ea typeface="+mn-ea"/>
                <a:cs typeface="Arial" charset="0"/>
              </a:rPr>
              <a:t>TUM School of Engineering and Design</a:t>
            </a:r>
            <a:endParaRPr lang="de-DE" sz="800" kern="1200" dirty="0">
              <a:solidFill>
                <a:schemeClr val="bg1"/>
              </a:solidFill>
              <a:latin typeface="+mn-lt"/>
              <a:ea typeface="+mn-ea"/>
              <a:cs typeface="Arial" charset="0"/>
            </a:endParaRPr>
          </a:p>
          <a:p>
            <a:pPr>
              <a:lnSpc>
                <a:spcPts val="900"/>
              </a:lnSpc>
            </a:pPr>
            <a:r>
              <a:rPr lang="de-DE" sz="800" baseline="0" dirty="0">
                <a:solidFill>
                  <a:schemeClr val="bg1"/>
                </a:solidFill>
                <a:latin typeface="+mn-lt"/>
              </a:rPr>
              <a:t>Technical University of Munich</a:t>
            </a:r>
            <a:endParaRPr lang="de-DE" sz="800" dirty="0">
              <a:solidFill>
                <a:schemeClr val="bg1"/>
              </a:solidFill>
              <a:latin typeface="+mn-lt"/>
            </a:endParaRPr>
          </a:p>
        </p:txBody>
      </p:sp>
    </p:spTree>
    <p:extLst>
      <p:ext uri="{BB962C8B-B14F-4D97-AF65-F5344CB8AC3E}">
        <p14:creationId xmlns:p14="http://schemas.microsoft.com/office/powerpoint/2010/main" val="1390414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71855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tart">
    <p:spTree>
      <p:nvGrpSpPr>
        <p:cNvPr id="1" name=""/>
        <p:cNvGrpSpPr/>
        <p:nvPr/>
      </p:nvGrpSpPr>
      <p:grpSpPr>
        <a:xfrm>
          <a:off x="0" y="0"/>
          <a:ext cx="0" cy="0"/>
          <a:chOff x="0" y="0"/>
          <a:chExt cx="0" cy="0"/>
        </a:xfrm>
      </p:grpSpPr>
      <p:pic>
        <p:nvPicPr>
          <p:cNvPr id="2" name="Bild 4" descr="TUM_Glockenturm.tif">
            <a:extLst>
              <a:ext uri="{FF2B5EF4-FFF2-40B4-BE49-F238E27FC236}">
                <a16:creationId xmlns:a16="http://schemas.microsoft.com/office/drawing/2014/main" id="{186CB456-4823-F0CE-7635-2DF9E971C75F}"/>
              </a:ext>
            </a:extLst>
          </p:cNvPr>
          <p:cNvPicPr>
            <a:picLocks noChangeAspect="1"/>
          </p:cNvPicPr>
          <p:nvPr userDrawn="1"/>
        </p:nvPicPr>
        <p:blipFill>
          <a:blip r:embed="rId2"/>
          <a:stretch>
            <a:fillRect/>
          </a:stretch>
        </p:blipFill>
        <p:spPr>
          <a:xfrm>
            <a:off x="4975215" y="1476375"/>
            <a:ext cx="3819542" cy="3333750"/>
          </a:xfrm>
          <a:prstGeom prst="rect">
            <a:avLst/>
          </a:prstGeom>
        </p:spPr>
      </p:pic>
      <p:sp>
        <p:nvSpPr>
          <p:cNvPr id="12" name="Titel 1"/>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660424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319088" y="1484040"/>
            <a:ext cx="8508999" cy="95559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400"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8347635" y="4806203"/>
            <a:ext cx="575236" cy="268941"/>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9" name="Titel 1">
            <a:extLst>
              <a:ext uri="{FF2B5EF4-FFF2-40B4-BE49-F238E27FC236}">
                <a16:creationId xmlns:a16="http://schemas.microsoft.com/office/drawing/2014/main" id="{05AABF3B-2112-4303-BACC-C389E81E7384}"/>
              </a:ext>
            </a:extLst>
          </p:cNvPr>
          <p:cNvSpPr>
            <a:spLocks noGrp="1"/>
          </p:cNvSpPr>
          <p:nvPr>
            <p:ph type="title" hasCustomPrompt="1"/>
          </p:nvPr>
        </p:nvSpPr>
        <p:spPr>
          <a:xfrm>
            <a:off x="319090" y="972000"/>
            <a:ext cx="8508999" cy="376238"/>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3200"/>
              </a:lnSpc>
              <a:defRPr lang="de-DE" sz="2500" noProof="0" dirty="0">
                <a:solidFill>
                  <a:schemeClr val="tx1"/>
                </a:solidFill>
              </a:defRPr>
            </a:lvl1pPr>
          </a:lstStyle>
          <a:p>
            <a:pPr lvl="0"/>
            <a:r>
              <a:rPr lang="de-DE" noProof="0" dirty="0"/>
              <a:t>Titel der Präsentation durch Klicken bearbeiten</a:t>
            </a:r>
          </a:p>
        </p:txBody>
      </p:sp>
    </p:spTree>
    <p:extLst>
      <p:ext uri="{BB962C8B-B14F-4D97-AF65-F5344CB8AC3E}">
        <p14:creationId xmlns:p14="http://schemas.microsoft.com/office/powerpoint/2010/main" val="17185509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311162" y="293460"/>
            <a:ext cx="8508999" cy="380810"/>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nSpc>
                <a:spcPts val="3200"/>
              </a:lnSpc>
              <a:defRPr lang="de-DE" sz="2500" noProof="0" dirty="0">
                <a:solidFill>
                  <a:schemeClr val="tx1"/>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9" name="Text Placeholder 18">
            <a:extLst>
              <a:ext uri="{FF2B5EF4-FFF2-40B4-BE49-F238E27FC236}">
                <a16:creationId xmlns:a16="http://schemas.microsoft.com/office/drawing/2014/main" id="{740E7229-04EE-4764-BC7E-F87916F4FA64}"/>
              </a:ext>
            </a:extLst>
          </p:cNvPr>
          <p:cNvSpPr>
            <a:spLocks noGrp="1"/>
          </p:cNvSpPr>
          <p:nvPr>
            <p:ph type="body" sz="quarter" idx="14" hasCustomPrompt="1"/>
          </p:nvPr>
        </p:nvSpPr>
        <p:spPr>
          <a:xfrm>
            <a:off x="311161" y="684430"/>
            <a:ext cx="8508999" cy="321410"/>
          </a:xfrm>
          <a:prstGeom prst="rect">
            <a:avLst/>
          </a:prstGeom>
        </p:spPr>
        <p:txBody>
          <a:bodyPr lIns="0" tIns="93600" rIns="0" bIns="0"/>
          <a:lstStyle>
            <a:lvl1pPr marL="0" marR="0" indent="0" algn="l" defTabSz="914400" rtl="0" eaLnBrk="0" fontAlgn="base" latinLnBrk="0" hangingPunct="0">
              <a:lnSpc>
                <a:spcPts val="1800"/>
              </a:lnSpc>
              <a:spcBef>
                <a:spcPts val="600"/>
              </a:spcBef>
              <a:spcAft>
                <a:spcPct val="0"/>
              </a:spcAft>
              <a:buClrTx/>
              <a:buSzTx/>
              <a:buFontTx/>
              <a:buNone/>
              <a:tabLst/>
              <a:defRPr sz="1800">
                <a:solidFill>
                  <a:schemeClr val="bg2"/>
                </a:solidFill>
                <a:latin typeface="+mj-lt"/>
              </a:defRPr>
            </a:lvl1pPr>
            <a:lvl2pPr marL="0" indent="0">
              <a:buNone/>
              <a:defRPr/>
            </a:lvl2pPr>
            <a:lvl3pPr marL="176213" indent="0">
              <a:buNone/>
              <a:defRPr/>
            </a:lvl3pPr>
            <a:lvl4pPr marL="360363" indent="0">
              <a:buNone/>
              <a:defRPr/>
            </a:lvl4pPr>
            <a:lvl5pPr marL="538162" indent="0">
              <a:buNone/>
              <a:defRPr/>
            </a:lvl5pPr>
          </a:lstStyle>
          <a:p>
            <a:pPr marL="0" marR="0" lvl="0" indent="0" algn="l" defTabSz="914400" rtl="0" eaLnBrk="0" fontAlgn="base" latinLnBrk="0" hangingPunct="0">
              <a:lnSpc>
                <a:spcPts val="1800"/>
              </a:lnSpc>
              <a:spcBef>
                <a:spcPts val="0"/>
              </a:spcBef>
              <a:spcAft>
                <a:spcPct val="0"/>
              </a:spcAft>
              <a:buClrTx/>
              <a:buSzTx/>
              <a:buFontTx/>
              <a:buNone/>
              <a:tabLst/>
              <a:defRPr/>
            </a:pPr>
            <a:r>
              <a:rPr lang="de-DE" altLang="zh-CN" sz="1800" noProof="0" dirty="0"/>
              <a:t>Untert</a:t>
            </a:r>
            <a:r>
              <a:rPr lang="de-DE" sz="1800" noProof="0" dirty="0"/>
              <a:t>itel durch Klicken bearbeiten</a:t>
            </a:r>
          </a:p>
          <a:p>
            <a:pPr lvl="0"/>
            <a:endParaRPr lang="en-US" dirty="0"/>
          </a:p>
        </p:txBody>
      </p:sp>
    </p:spTree>
    <p:extLst>
      <p:ext uri="{BB962C8B-B14F-4D97-AF65-F5344CB8AC3E}">
        <p14:creationId xmlns:p14="http://schemas.microsoft.com/office/powerpoint/2010/main" val="218394874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wmf"/></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4.emf"/><Relationship Id="rId4" Type="http://schemas.openxmlformats.org/officeDocument/2006/relationships/image" Target="../media/image3.jpe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w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image" Target="../media/image1.wmf"/><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theme" Target="../theme/theme5.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6.xml"/><Relationship Id="rId1"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theme" Target="../theme/theme7.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311162" y="4854985"/>
            <a:ext cx="7829538" cy="288515"/>
          </a:xfrm>
          <a:prstGeom prst="rect">
            <a:avLst/>
          </a:prstGeom>
        </p:spPr>
        <p:txBody>
          <a:bodyPr vert="horz" lIns="0" tIns="45720" rIns="0" bIns="45720" rtlCol="0" anchor="ctr"/>
          <a:lstStyle>
            <a:lvl1pPr algn="l">
              <a:defRPr sz="1100">
                <a:solidFill>
                  <a:schemeClr val="tx1"/>
                </a:solidFill>
              </a:defRPr>
            </a:lvl1pPr>
          </a:lstStyle>
          <a:p>
            <a:r>
              <a:rPr lang="de-DE" dirty="0"/>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userDrawn="1"/>
        </p:nvPicPr>
        <p:blipFill>
          <a:blip r:embed="rId4"/>
          <a:stretch>
            <a:fillRect/>
          </a:stretch>
        </p:blipFill>
        <p:spPr>
          <a:xfrm>
            <a:off x="8218800" y="324000"/>
            <a:ext cx="604774" cy="318516"/>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Lst>
  <p:hf hdr="0" dt="0"/>
  <p:txStyles>
    <p:titleStyle>
      <a:lvl1pPr algn="l" rtl="0" eaLnBrk="1" fontAlgn="base" hangingPunct="1">
        <a:lnSpc>
          <a:spcPct val="125000"/>
        </a:lnSpc>
        <a:spcBef>
          <a:spcPct val="0"/>
        </a:spcBef>
        <a:spcAft>
          <a:spcPct val="0"/>
        </a:spcAft>
        <a:defRPr sz="2200" b="0" kern="1200">
          <a:solidFill>
            <a:schemeClr val="tx1"/>
          </a:solidFill>
          <a:latin typeface="+mj-lt"/>
          <a:ea typeface="+mj-ea"/>
          <a:cs typeface="+mj-cs"/>
        </a:defRPr>
      </a:lvl1pPr>
      <a:lvl2pPr algn="l" rtl="0" eaLnBrk="1" fontAlgn="base" hangingPunct="1">
        <a:spcBef>
          <a:spcPct val="0"/>
        </a:spcBef>
        <a:spcAft>
          <a:spcPct val="0"/>
        </a:spcAft>
        <a:defRPr sz="2000" b="1">
          <a:solidFill>
            <a:schemeClr val="tx2"/>
          </a:solidFill>
          <a:latin typeface="Arial" charset="0"/>
          <a:cs typeface="Arial" charset="0"/>
        </a:defRPr>
      </a:lvl2pPr>
      <a:lvl3pPr algn="l" rtl="0" eaLnBrk="1" fontAlgn="base" hangingPunct="1">
        <a:spcBef>
          <a:spcPct val="0"/>
        </a:spcBef>
        <a:spcAft>
          <a:spcPct val="0"/>
        </a:spcAft>
        <a:defRPr sz="2000" b="1">
          <a:solidFill>
            <a:schemeClr val="tx2"/>
          </a:solidFill>
          <a:latin typeface="Arial" charset="0"/>
          <a:cs typeface="Arial" charset="0"/>
        </a:defRPr>
      </a:lvl3pPr>
      <a:lvl4pPr algn="l" rtl="0" eaLnBrk="1" fontAlgn="base" hangingPunct="1">
        <a:spcBef>
          <a:spcPct val="0"/>
        </a:spcBef>
        <a:spcAft>
          <a:spcPct val="0"/>
        </a:spcAft>
        <a:defRPr sz="2000" b="1">
          <a:solidFill>
            <a:schemeClr val="tx2"/>
          </a:solidFill>
          <a:latin typeface="Arial" charset="0"/>
          <a:cs typeface="Arial" charset="0"/>
        </a:defRPr>
      </a:lvl4pPr>
      <a:lvl5pPr algn="l" rtl="0" eaLnBrk="1" fontAlgn="base" hangingPunct="1">
        <a:spcBef>
          <a:spcPct val="0"/>
        </a:spcBef>
        <a:spcAft>
          <a:spcPct val="0"/>
        </a:spcAft>
        <a:defRPr sz="2000" b="1">
          <a:solidFill>
            <a:schemeClr val="tx2"/>
          </a:solidFill>
          <a:latin typeface="Arial" charset="0"/>
          <a:cs typeface="Arial" charset="0"/>
        </a:defRPr>
      </a:lvl5pPr>
      <a:lvl6pPr marL="457200" algn="l" rtl="0" eaLnBrk="1" fontAlgn="base" hangingPunct="1">
        <a:spcBef>
          <a:spcPct val="0"/>
        </a:spcBef>
        <a:spcAft>
          <a:spcPct val="0"/>
        </a:spcAft>
        <a:defRPr sz="2000" b="1">
          <a:solidFill>
            <a:schemeClr val="tx2"/>
          </a:solidFill>
          <a:latin typeface="Arial" charset="0"/>
          <a:cs typeface="Arial" charset="0"/>
        </a:defRPr>
      </a:lvl6pPr>
      <a:lvl7pPr marL="914400" algn="l" rtl="0" eaLnBrk="1" fontAlgn="base" hangingPunct="1">
        <a:spcBef>
          <a:spcPct val="0"/>
        </a:spcBef>
        <a:spcAft>
          <a:spcPct val="0"/>
        </a:spcAft>
        <a:defRPr sz="2000" b="1">
          <a:solidFill>
            <a:schemeClr val="tx2"/>
          </a:solidFill>
          <a:latin typeface="Arial" charset="0"/>
          <a:cs typeface="Arial" charset="0"/>
        </a:defRPr>
      </a:lvl7pPr>
      <a:lvl8pPr marL="1371600" algn="l" rtl="0" eaLnBrk="1" fontAlgn="base" hangingPunct="1">
        <a:spcBef>
          <a:spcPct val="0"/>
        </a:spcBef>
        <a:spcAft>
          <a:spcPct val="0"/>
        </a:spcAft>
        <a:defRPr sz="2000" b="1">
          <a:solidFill>
            <a:schemeClr val="tx2"/>
          </a:solidFill>
          <a:latin typeface="Arial" charset="0"/>
          <a:cs typeface="Arial" charset="0"/>
        </a:defRPr>
      </a:lvl8pPr>
      <a:lvl9pPr marL="1828800" algn="l" rtl="0" eaLnBrk="1" fontAlgn="base" hangingPunct="1">
        <a:spcBef>
          <a:spcPct val="0"/>
        </a:spcBef>
        <a:spcAft>
          <a:spcPct val="0"/>
        </a:spcAft>
        <a:defRPr sz="2000"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1600" kern="120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966230"/>
      </p:ext>
    </p:extLst>
  </p:cSld>
  <p:clrMap bg1="lt1" tx1="dk1" bg2="lt2" tx2="dk2" accent1="accent1" accent2="accent2" accent3="accent3" accent4="accent4" accent5="accent5" accent6="accent6" hlink="hlink" folHlink="folHlink"/>
  <p:sldLayoutIdLst>
    <p:sldLayoutId id="214748372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7713330" y="4922462"/>
            <a:ext cx="1115376" cy="210507"/>
          </a:xfrm>
          <a:prstGeom prst="rect">
            <a:avLst/>
          </a:prstGeom>
        </p:spPr>
        <p:txBody>
          <a:bodyPr wrap="square" lIns="0" tIns="0" rIns="0" bIns="0" rtlCol="0" anchor="b" anchorCtr="0">
            <a:spAutoFit/>
          </a:bodyPr>
          <a:lstStyle/>
          <a:p>
            <a:pPr algn="r">
              <a:lnSpc>
                <a:spcPct val="114000"/>
              </a:lnSpc>
            </a:pPr>
            <a:fld id="{C51078C5-4710-4254-8001-F1C0900803FD}" type="slidenum">
              <a:rPr lang="de-DE" sz="1200" smtClean="0">
                <a:latin typeface="+mn-lt"/>
                <a:cs typeface="Arial" pitchFamily="34" charset="0"/>
              </a:rPr>
              <a:pPr algn="r">
                <a:lnSpc>
                  <a:spcPct val="114000"/>
                </a:lnSpc>
              </a:pPr>
              <a:t>‹#›</a:t>
            </a:fld>
            <a:endParaRPr lang="de-DE" sz="1200" dirty="0">
              <a:latin typeface="+mn-lt"/>
              <a:cs typeface="Arial" pitchFamily="34" charset="0"/>
            </a:endParaRPr>
          </a:p>
        </p:txBody>
      </p:sp>
      <p:pic>
        <p:nvPicPr>
          <p:cNvPr id="5" name="Bild 4" descr="Fahnen_HG.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a:xfrm>
            <a:off x="0" y="0"/>
            <a:ext cx="9144000" cy="5143500"/>
          </a:xfrm>
          <a:prstGeom prst="rect">
            <a:avLst/>
          </a:prstGeom>
        </p:spPr>
      </p:pic>
      <p:pic>
        <p:nvPicPr>
          <p:cNvPr id="7" name="Bild 6" descr="20150416 tum logo blau png final.png"/>
          <p:cNvPicPr>
            <a:picLocks noChangeAspect="1"/>
          </p:cNvPicPr>
          <p:nvPr/>
        </p:nvPicPr>
        <p:blipFill>
          <a:blip r:embed="rId5"/>
          <a:stretch>
            <a:fillRect/>
          </a:stretch>
        </p:blipFill>
        <p:spPr>
          <a:xfrm>
            <a:off x="8218800" y="324000"/>
            <a:ext cx="599513" cy="320288"/>
          </a:xfrm>
          <a:prstGeom prst="rect">
            <a:avLst/>
          </a:prstGeom>
        </p:spPr>
      </p:pic>
      <p:sp>
        <p:nvSpPr>
          <p:cNvPr id="8"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9" r:id="rId1"/>
    <p:sldLayoutId id="2147483724"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4"/>
          <a:stretch>
            <a:fillRect/>
          </a:stretch>
        </p:blipFill>
        <p:spPr>
          <a:xfrm>
            <a:off x="8218411" y="324000"/>
            <a:ext cx="604774" cy="318516"/>
          </a:xfrm>
          <a:prstGeom prst="rect">
            <a:avLst/>
          </a:prstGeom>
        </p:spPr>
      </p:pic>
      <p:sp>
        <p:nvSpPr>
          <p:cNvPr id="11" name="Textfeld 10"/>
          <p:cNvSpPr txBox="1"/>
          <p:nvPr userDrawn="1"/>
        </p:nvSpPr>
        <p:spPr>
          <a:xfrm>
            <a:off x="319506" y="321468"/>
            <a:ext cx="7160425" cy="346249"/>
          </a:xfrm>
          <a:prstGeom prst="rect">
            <a:avLst/>
          </a:prstGeom>
          <a:noFill/>
        </p:spPr>
        <p:txBody>
          <a:bodyPr wrap="square" lIns="0" tIns="0" rIns="0" bIns="0" rtlCol="0">
            <a:spAutoFit/>
          </a:bodyPr>
          <a:lstStyle/>
          <a:p>
            <a:pPr>
              <a:lnSpc>
                <a:spcPts val="900"/>
              </a:lnSpc>
            </a:pPr>
            <a:r>
              <a:rPr lang="en-US" sz="800" dirty="0">
                <a:solidFill>
                  <a:schemeClr val="tx2"/>
                </a:solidFill>
                <a:latin typeface="+mn-lt"/>
              </a:rPr>
              <a:t>Chair of High-Power Converter Systems</a:t>
            </a:r>
            <a:endParaRPr lang="de-DE" sz="800" kern="1200" dirty="0">
              <a:solidFill>
                <a:schemeClr val="tx2"/>
              </a:solidFill>
              <a:latin typeface="+mn-lt"/>
              <a:ea typeface="+mn-ea"/>
              <a:cs typeface="Arial" charset="0"/>
            </a:endParaRPr>
          </a:p>
          <a:p>
            <a:pPr>
              <a:lnSpc>
                <a:spcPts val="900"/>
              </a:lnSpc>
            </a:pPr>
            <a:r>
              <a:rPr lang="en-US" sz="800" kern="1200" dirty="0">
                <a:solidFill>
                  <a:schemeClr val="tx2"/>
                </a:solidFill>
                <a:latin typeface="+mn-lt"/>
                <a:ea typeface="+mn-ea"/>
                <a:cs typeface="Arial" charset="0"/>
              </a:rPr>
              <a:t>TUM School of Engineering and Design</a:t>
            </a:r>
            <a:endParaRPr lang="de-DE" sz="800" kern="1200" dirty="0">
              <a:solidFill>
                <a:schemeClr val="tx2"/>
              </a:solidFill>
              <a:latin typeface="+mn-lt"/>
              <a:ea typeface="+mn-ea"/>
              <a:cs typeface="Arial" charset="0"/>
            </a:endParaRPr>
          </a:p>
          <a:p>
            <a:pPr>
              <a:lnSpc>
                <a:spcPts val="900"/>
              </a:lnSpc>
            </a:pPr>
            <a:r>
              <a:rPr lang="de-DE" sz="800" baseline="0" dirty="0">
                <a:solidFill>
                  <a:schemeClr val="tx2"/>
                </a:solidFill>
                <a:latin typeface="+mn-lt"/>
              </a:rPr>
              <a:t>Technical University of Munich</a:t>
            </a:r>
            <a:endParaRPr lang="de-DE" sz="800" dirty="0">
              <a:solidFill>
                <a:schemeClr val="tx2"/>
              </a:solidFill>
              <a:latin typeface="+mn-lt"/>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21"/>
          <a:stretch>
            <a:fillRect/>
          </a:stretch>
        </p:blipFill>
        <p:spPr>
          <a:xfrm>
            <a:off x="8218411" y="324000"/>
            <a:ext cx="604774" cy="318516"/>
          </a:xfrm>
          <a:prstGeom prst="rect">
            <a:avLst/>
          </a:prstGeom>
        </p:spPr>
      </p:pic>
      <p:sp>
        <p:nvSpPr>
          <p:cNvPr id="5" name="Foliennummernplatzhalter 4"/>
          <p:cNvSpPr>
            <a:spLocks noGrp="1"/>
          </p:cNvSpPr>
          <p:nvPr>
            <p:ph type="sldNum" sz="quarter" idx="4"/>
          </p:nvPr>
        </p:nvSpPr>
        <p:spPr>
          <a:xfrm>
            <a:off x="6774934" y="4854985"/>
            <a:ext cx="2052074" cy="273844"/>
          </a:xfrm>
          <a:prstGeom prst="rect">
            <a:avLst/>
          </a:prstGeom>
        </p:spPr>
        <p:txBody>
          <a:bodyPr vert="horz" lIns="0" tIns="45720" rIns="0" bIns="45720" rtlCol="0" anchor="ctr"/>
          <a:lstStyle>
            <a:lvl1pPr algn="r">
              <a:defRPr sz="1100">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tx1"/>
                </a:solidFill>
              </a:defRPr>
            </a:lvl1pPr>
          </a:lstStyle>
          <a:p>
            <a:r>
              <a:rPr lang="de-DE" dirty="0"/>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54" r:id="rId2"/>
    <p:sldLayoutId id="2147483716" r:id="rId3"/>
    <p:sldLayoutId id="2147483704" r:id="rId4"/>
    <p:sldLayoutId id="2147483714" r:id="rId5"/>
    <p:sldLayoutId id="2147483713" r:id="rId6"/>
    <p:sldLayoutId id="2147483712" r:id="rId7"/>
    <p:sldLayoutId id="2147483715" r:id="rId8"/>
    <p:sldLayoutId id="2147483657" r:id="rId9"/>
    <p:sldLayoutId id="2147483717" r:id="rId10"/>
    <p:sldLayoutId id="2147483711" r:id="rId11"/>
    <p:sldLayoutId id="2147483718" r:id="rId12"/>
    <p:sldLayoutId id="2147483703" r:id="rId13"/>
    <p:sldLayoutId id="2147483719" r:id="rId14"/>
    <p:sldLayoutId id="2147483653" r:id="rId15"/>
    <p:sldLayoutId id="2147483721" r:id="rId16"/>
    <p:sldLayoutId id="2147483656" r:id="rId17"/>
    <p:sldLayoutId id="2147483720" r:id="rId18"/>
    <p:sldLayoutId id="2147483725" r:id="rId19"/>
  </p:sldLayoutIdLst>
  <p:hf hdr="0" dt="0"/>
  <p:txStyles>
    <p:titleStyle>
      <a:lvl1pPr algn="l" rtl="0" eaLnBrk="0" fontAlgn="base" hangingPunct="0">
        <a:lnSpc>
          <a:spcPct val="125000"/>
        </a:lnSpc>
        <a:spcBef>
          <a:spcPct val="0"/>
        </a:spcBef>
        <a:spcAft>
          <a:spcPct val="0"/>
        </a:spcAft>
        <a:defRPr sz="25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7"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85"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de-DE"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8218800" y="324000"/>
            <a:ext cx="599513" cy="320288"/>
          </a:xfrm>
          <a:prstGeom prst="rect">
            <a:avLst/>
          </a:prstGeom>
        </p:spPr>
      </p:pic>
      <p:sp>
        <p:nvSpPr>
          <p:cNvPr id="9" name="Foliennummernplatzhalter 4"/>
          <p:cNvSpPr>
            <a:spLocks noGrp="1"/>
          </p:cNvSpPr>
          <p:nvPr>
            <p:ph type="sldNum" sz="quarter" idx="4"/>
          </p:nvPr>
        </p:nvSpPr>
        <p:spPr>
          <a:xfrm>
            <a:off x="6774934" y="4854985"/>
            <a:ext cx="2052000" cy="273844"/>
          </a:xfrm>
          <a:prstGeom prst="rect">
            <a:avLst/>
          </a:prstGeom>
        </p:spPr>
        <p:txBody>
          <a:bodyPr vert="horz" lIns="0" tIns="45720" rIns="0" bIns="45720" rtlCol="0" anchor="ctr"/>
          <a:lstStyle>
            <a:lvl1pPr algn="r">
              <a:defRPr sz="1100">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311162" y="4854985"/>
            <a:ext cx="6464280" cy="273844"/>
          </a:xfrm>
          <a:prstGeom prst="rect">
            <a:avLst/>
          </a:prstGeom>
        </p:spPr>
        <p:txBody>
          <a:bodyPr vert="horz" lIns="0" tIns="45720" rIns="0" bIns="45720" rtlCol="0" anchor="ctr"/>
          <a:lstStyle>
            <a:lvl1pPr algn="l">
              <a:defRPr sz="1100">
                <a:solidFill>
                  <a:schemeClr val="bg1"/>
                </a:solidFill>
              </a:defRPr>
            </a:lvl1pPr>
          </a:lstStyle>
          <a:p>
            <a:r>
              <a:rPr lang="de-DE" dirty="0"/>
              <a:t>Dr. rer. nat. Erika Mustermann (TUM) | kann beliebig erweitert werden | Infos mit Strich trennen</a:t>
            </a:r>
            <a:endParaRPr lang="en-US" dirty="0"/>
          </a:p>
        </p:txBody>
      </p:sp>
    </p:spTree>
  </p:cSld>
  <p:clrMap bg1="lt1" tx1="dk1" bg2="lt2" tx2="dk2" accent1="accent1" accent2="accent2" accent3="accent3" accent4="accent4" accent5="accent5" accent6="accent6" hlink="hlink" folHlink="folHlink"/>
  <p:sldLayoutIdLst>
    <p:sldLayoutId id="2147483698" r:id="rId1"/>
  </p:sldLayoutIdLst>
  <p:hf hdr="0" dt="0"/>
  <p:txStyles>
    <p:titleStyle>
      <a:lvl1pPr algn="l" rtl="0" eaLnBrk="0" fontAlgn="base" hangingPunct="0">
        <a:lnSpc>
          <a:spcPct val="125000"/>
        </a:lnSpc>
        <a:spcBef>
          <a:spcPct val="0"/>
        </a:spcBef>
        <a:spcAft>
          <a:spcPct val="0"/>
        </a:spcAft>
        <a:defRPr sz="2200" b="0" kern="1200">
          <a:solidFill>
            <a:schemeClr val="tx1"/>
          </a:solidFill>
          <a:latin typeface="+mj-lt"/>
          <a:ea typeface="+mj-ea"/>
          <a:cs typeface="+mj-cs"/>
        </a:defRPr>
      </a:lvl1pPr>
      <a:lvl2pPr algn="l" rtl="0" eaLnBrk="0" fontAlgn="base" hangingPunct="0">
        <a:spcBef>
          <a:spcPct val="0"/>
        </a:spcBef>
        <a:spcAft>
          <a:spcPct val="0"/>
        </a:spcAft>
        <a:defRPr sz="2000" b="1">
          <a:solidFill>
            <a:schemeClr val="tx2"/>
          </a:solidFill>
          <a:latin typeface="Arial" charset="0"/>
          <a:cs typeface="Arial" charset="0"/>
        </a:defRPr>
      </a:lvl2pPr>
      <a:lvl3pPr algn="l" rtl="0" eaLnBrk="0" fontAlgn="base" hangingPunct="0">
        <a:spcBef>
          <a:spcPct val="0"/>
        </a:spcBef>
        <a:spcAft>
          <a:spcPct val="0"/>
        </a:spcAft>
        <a:defRPr sz="2000" b="1">
          <a:solidFill>
            <a:schemeClr val="tx2"/>
          </a:solidFill>
          <a:latin typeface="Arial" charset="0"/>
          <a:cs typeface="Arial" charset="0"/>
        </a:defRPr>
      </a:lvl3pPr>
      <a:lvl4pPr algn="l" rtl="0" eaLnBrk="0" fontAlgn="base" hangingPunct="0">
        <a:spcBef>
          <a:spcPct val="0"/>
        </a:spcBef>
        <a:spcAft>
          <a:spcPct val="0"/>
        </a:spcAft>
        <a:defRPr sz="2000" b="1">
          <a:solidFill>
            <a:schemeClr val="tx2"/>
          </a:solidFill>
          <a:latin typeface="Arial" charset="0"/>
          <a:cs typeface="Arial" charset="0"/>
        </a:defRPr>
      </a:lvl4pPr>
      <a:lvl5pPr algn="l" rtl="0" eaLnBrk="0" fontAlgn="base" hangingPunct="0">
        <a:spcBef>
          <a:spcPct val="0"/>
        </a:spcBef>
        <a:spcAft>
          <a:spcPct val="0"/>
        </a:spcAft>
        <a:defRPr sz="2000" b="1">
          <a:solidFill>
            <a:schemeClr val="tx2"/>
          </a:solidFill>
          <a:latin typeface="Arial" charset="0"/>
          <a:cs typeface="Arial" charset="0"/>
        </a:defRPr>
      </a:lvl5pPr>
      <a:lvl6pPr marL="457200" algn="l" rtl="0" fontAlgn="base">
        <a:spcBef>
          <a:spcPct val="0"/>
        </a:spcBef>
        <a:spcAft>
          <a:spcPct val="0"/>
        </a:spcAft>
        <a:defRPr sz="2000" b="1">
          <a:solidFill>
            <a:schemeClr val="tx2"/>
          </a:solidFill>
          <a:latin typeface="Arial" charset="0"/>
          <a:cs typeface="Arial" charset="0"/>
        </a:defRPr>
      </a:lvl6pPr>
      <a:lvl7pPr marL="914400" algn="l" rtl="0" fontAlgn="base">
        <a:spcBef>
          <a:spcPct val="0"/>
        </a:spcBef>
        <a:spcAft>
          <a:spcPct val="0"/>
        </a:spcAft>
        <a:defRPr sz="2000" b="1">
          <a:solidFill>
            <a:schemeClr val="tx2"/>
          </a:solidFill>
          <a:latin typeface="Arial" charset="0"/>
          <a:cs typeface="Arial" charset="0"/>
        </a:defRPr>
      </a:lvl7pPr>
      <a:lvl8pPr marL="1371600" algn="l" rtl="0" fontAlgn="base">
        <a:spcBef>
          <a:spcPct val="0"/>
        </a:spcBef>
        <a:spcAft>
          <a:spcPct val="0"/>
        </a:spcAft>
        <a:defRPr sz="2000" b="1">
          <a:solidFill>
            <a:schemeClr val="tx2"/>
          </a:solidFill>
          <a:latin typeface="Arial" charset="0"/>
          <a:cs typeface="Arial" charset="0"/>
        </a:defRPr>
      </a:lvl8pPr>
      <a:lvl9pPr marL="1828800" algn="l" rtl="0" fontAlgn="base">
        <a:spcBef>
          <a:spcPct val="0"/>
        </a:spcBef>
        <a:spcAft>
          <a:spcPct val="0"/>
        </a:spcAft>
        <a:defRPr sz="2000" b="1">
          <a:solidFill>
            <a:schemeClr val="tx2"/>
          </a:solidFill>
          <a:latin typeface="Arial" charset="0"/>
          <a:cs typeface="Arial" charset="0"/>
        </a:defRPr>
      </a:lvl9pPr>
    </p:titleStyle>
    <p:bodyStyle>
      <a:lvl1pPr algn="l" rtl="0" eaLnBrk="0" fontAlgn="base" hangingPunct="0">
        <a:lnSpc>
          <a:spcPct val="100000"/>
        </a:lnSpc>
        <a:spcBef>
          <a:spcPct val="0"/>
        </a:spcBef>
        <a:spcAft>
          <a:spcPct val="0"/>
        </a:spcAft>
        <a:defRPr sz="1600" kern="1200">
          <a:solidFill>
            <a:schemeClr val="tx1"/>
          </a:solidFill>
          <a:latin typeface="+mn-lt"/>
          <a:ea typeface="+mn-ea"/>
          <a:cs typeface="+mn-cs"/>
        </a:defRPr>
      </a:lvl1pPr>
      <a:lvl2pPr marL="176213" indent="-176213" algn="l" rtl="0" eaLnBrk="0" fontAlgn="base" hangingPunct="0">
        <a:lnSpc>
          <a:spcPct val="100000"/>
        </a:lnSpc>
        <a:spcBef>
          <a:spcPct val="0"/>
        </a:spcBef>
        <a:spcAft>
          <a:spcPct val="0"/>
        </a:spcAft>
        <a:buFont typeface="Arial" charset="0"/>
        <a:buChar char="•"/>
        <a:defRPr sz="1600" kern="120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google.com/url?sa=i&amp;url=https%3A%2F%2Fen.wikipedia.org%2Fwiki%2FData_segment&amp;psig=AOvVaw03kX4JlJoAQsxahawdlTQ-&amp;ust=1733314092461000&amp;source=images&amp;cd=vfe&amp;opi=89978449&amp;ved=0CBQQjRxqFwoTCMjPxqjIi4oDFQAAAAAdAAAAABAt" TargetMode="Externa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4.xml"/><Relationship Id="rId4" Type="http://schemas.openxmlformats.org/officeDocument/2006/relationships/image" Target="../media/image37.sv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4.xml"/><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google.com/url?sa=i&amp;url=https%3A%2F%2Fen.wikipedia.org%2Fwiki%2FData_segment&amp;psig=AOvVaw03kX4JlJoAQsxahawdlTQ-&amp;ust=1733314092461000&amp;source=images&amp;cd=vfe&amp;opi=89978449&amp;ved=0CBQQjRxqFwoTCMjPxqjIi4oDFQAAAAAdAAAAABAt" TargetMode="Externa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google.com/url?sa=i&amp;url=https%3A%2F%2Fen.wikipedia.org%2Fwiki%2FData_segment&amp;psig=AOvVaw03kX4JlJoAQsxahawdlTQ-&amp;ust=1733314092461000&amp;source=images&amp;cd=vfe&amp;opi=89978449&amp;ved=0CBQQjRxqFwoTCMjPxqjIi4oDFQAAAAAdAAAAABAt"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google.com/url?sa=i&amp;url=https%3A%2F%2Fen.wikipedia.org%2Fwiki%2FData_segment&amp;psig=AOvVaw03kX4JlJoAQsxahawdlTQ-&amp;ust=1733314092461000&amp;source=images&amp;cd=vfe&amp;opi=89978449&amp;ved=0CBQQjRxqFwoTCMjPxqjIi4oDFQAAAAAdAAAAABAt" TargetMode="Externa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d 4" descr="TUM_Glockenturm.tif"/>
          <p:cNvPicPr>
            <a:picLocks noChangeAspect="1"/>
          </p:cNvPicPr>
          <p:nvPr/>
        </p:nvPicPr>
        <p:blipFill>
          <a:blip r:embed="rId3"/>
          <a:stretch>
            <a:fillRect/>
          </a:stretch>
        </p:blipFill>
        <p:spPr>
          <a:xfrm>
            <a:off x="4975215" y="1476375"/>
            <a:ext cx="3819542" cy="3333750"/>
          </a:xfrm>
          <a:prstGeom prst="rect">
            <a:avLst/>
          </a:prstGeom>
        </p:spPr>
      </p:pic>
      <p:sp>
        <p:nvSpPr>
          <p:cNvPr id="9" name="Titel 4">
            <a:extLst>
              <a:ext uri="{FF2B5EF4-FFF2-40B4-BE49-F238E27FC236}">
                <a16:creationId xmlns:a16="http://schemas.microsoft.com/office/drawing/2014/main" id="{428CEF6E-8C6B-0C40-81A2-6CB8BD82B58F}"/>
              </a:ext>
            </a:extLst>
          </p:cNvPr>
          <p:cNvSpPr>
            <a:spLocks noGrp="1"/>
          </p:cNvSpPr>
          <p:nvPr>
            <p:ph type="title"/>
          </p:nvPr>
        </p:nvSpPr>
        <p:spPr>
          <a:xfrm>
            <a:off x="319090" y="972000"/>
            <a:ext cx="4489977" cy="899133"/>
          </a:xfrm>
        </p:spPr>
        <p:txBody>
          <a:bodyPr/>
          <a:lstStyle/>
          <a:p>
            <a:r>
              <a:rPr lang="en-US" altLang="zh-CN" dirty="0"/>
              <a:t>Software Security</a:t>
            </a:r>
            <a:r>
              <a:rPr lang="zh-CN" altLang="en-US" dirty="0"/>
              <a:t> </a:t>
            </a:r>
            <a:r>
              <a:rPr lang="en-US" altLang="zh-CN" dirty="0"/>
              <a:t>and</a:t>
            </a:r>
            <a:r>
              <a:rPr lang="zh-CN" altLang="en-US" dirty="0"/>
              <a:t> </a:t>
            </a:r>
            <a:r>
              <a:rPr lang="en-US" altLang="zh-CN" dirty="0"/>
              <a:t>Privacy:</a:t>
            </a:r>
            <a:r>
              <a:rPr lang="zh-CN" altLang="en-US" dirty="0"/>
              <a:t> </a:t>
            </a:r>
            <a:r>
              <a:rPr lang="en-US" altLang="zh-CN" dirty="0"/>
              <a:t>A</a:t>
            </a:r>
            <a:r>
              <a:rPr lang="zh-CN" altLang="en-US" dirty="0"/>
              <a:t> </a:t>
            </a:r>
            <a:r>
              <a:rPr lang="en-US" altLang="zh-CN" dirty="0"/>
              <a:t>Brief</a:t>
            </a:r>
            <a:r>
              <a:rPr lang="zh-CN" altLang="en-US" dirty="0"/>
              <a:t> </a:t>
            </a:r>
            <a:r>
              <a:rPr lang="en-US" altLang="zh-CN" dirty="0"/>
              <a:t>Introduction</a:t>
            </a:r>
            <a:endParaRPr lang="en-AU" dirty="0"/>
          </a:p>
        </p:txBody>
      </p:sp>
      <p:sp>
        <p:nvSpPr>
          <p:cNvPr id="10" name="Inhaltsplatzhalter 2">
            <a:extLst>
              <a:ext uri="{FF2B5EF4-FFF2-40B4-BE49-F238E27FC236}">
                <a16:creationId xmlns:a16="http://schemas.microsoft.com/office/drawing/2014/main" id="{87B71217-78D7-6835-415E-4B72AECA8878}"/>
              </a:ext>
            </a:extLst>
          </p:cNvPr>
          <p:cNvSpPr>
            <a:spLocks noGrp="1"/>
          </p:cNvSpPr>
          <p:nvPr/>
        </p:nvSpPr>
        <p:spPr>
          <a:xfrm>
            <a:off x="317502" y="3464802"/>
            <a:ext cx="4813298" cy="13453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rtl="0" eaLnBrk="1" fontAlgn="base" hangingPunct="1">
              <a:lnSpc>
                <a:spcPct val="150000"/>
              </a:lnSpc>
              <a:spcBef>
                <a:spcPct val="0"/>
              </a:spcBef>
              <a:spcAft>
                <a:spcPct val="0"/>
              </a:spcAft>
              <a:defRPr lang="de-DE" sz="1600" kern="1200" baseline="0" noProof="0" dirty="0" smtClean="0">
                <a:solidFill>
                  <a:schemeClr val="tx1"/>
                </a:solidFill>
                <a:latin typeface="+mn-lt"/>
                <a:ea typeface="+mn-ea"/>
                <a:cs typeface="+mn-cs"/>
              </a:defRPr>
            </a:lvl1pPr>
            <a:lvl2pPr marL="176213" indent="-176213" algn="l" rtl="0" eaLnBrk="1" fontAlgn="base" hangingPunct="1">
              <a:lnSpc>
                <a:spcPct val="100000"/>
              </a:lnSpc>
              <a:spcBef>
                <a:spcPct val="0"/>
              </a:spcBef>
              <a:spcAft>
                <a:spcPct val="0"/>
              </a:spcAft>
              <a:buFont typeface="Arial" charset="0"/>
              <a:buChar char="•"/>
              <a:defRPr lang="de-DE" sz="1600" kern="1200" noProof="0" dirty="0" smtClean="0">
                <a:solidFill>
                  <a:schemeClr val="tx1"/>
                </a:solidFill>
                <a:latin typeface="+mn-lt"/>
                <a:ea typeface="+mn-ea"/>
                <a:cs typeface="+mn-cs"/>
              </a:defRPr>
            </a:lvl2pPr>
            <a:lvl3pPr marL="360363" indent="-18415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3pPr>
            <a:lvl4pPr marL="538163" indent="-177800"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1" fontAlgn="base" hangingPunct="1">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5000"/>
              </a:lnSpc>
            </a:pPr>
            <a:r>
              <a:rPr lang="de-DE" sz="1400" dirty="0"/>
              <a:t>Dr. </a:t>
            </a:r>
            <a:r>
              <a:rPr lang="en-US" altLang="zh-CN" sz="1400" dirty="0"/>
              <a:t>Mark</a:t>
            </a:r>
            <a:r>
              <a:rPr lang="zh-CN" altLang="en-US" sz="1400" dirty="0"/>
              <a:t> </a:t>
            </a:r>
            <a:r>
              <a:rPr lang="en-US" altLang="zh-CN" sz="1400" dirty="0" err="1"/>
              <a:t>Huasong</a:t>
            </a:r>
            <a:r>
              <a:rPr lang="zh-CN" altLang="en-US" sz="1400" dirty="0"/>
              <a:t> </a:t>
            </a:r>
            <a:r>
              <a:rPr lang="en-US" altLang="zh-CN" sz="1400" dirty="0"/>
              <a:t>Meng</a:t>
            </a:r>
            <a:endParaRPr lang="de-DE" sz="1400" dirty="0"/>
          </a:p>
          <a:p>
            <a:pPr>
              <a:lnSpc>
                <a:spcPct val="125000"/>
              </a:lnSpc>
            </a:pPr>
            <a:r>
              <a:rPr lang="de-DE" sz="1400" dirty="0"/>
              <a:t>Technical University of Munich</a:t>
            </a:r>
          </a:p>
          <a:p>
            <a:pPr>
              <a:lnSpc>
                <a:spcPct val="125000"/>
              </a:lnSpc>
            </a:pPr>
            <a:r>
              <a:rPr lang="de-DE" sz="1400" dirty="0"/>
              <a:t>School of Computation, Information and Technology</a:t>
            </a:r>
          </a:p>
          <a:p>
            <a:pPr>
              <a:lnSpc>
                <a:spcPct val="125000"/>
              </a:lnSpc>
            </a:pPr>
            <a:r>
              <a:rPr lang="de-DE" sz="1400" dirty="0"/>
              <a:t>Chair of Software Engineering &amp; AI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D1419-BDE3-4095-831B-4E9D6C99A05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916529C-1BD4-413C-594E-869207651832}"/>
              </a:ext>
            </a:extLst>
          </p:cNvPr>
          <p:cNvSpPr>
            <a:spLocks noGrp="1"/>
          </p:cNvSpPr>
          <p:nvPr>
            <p:ph type="sldNum" sz="quarter" idx="11"/>
          </p:nvPr>
        </p:nvSpPr>
        <p:spPr/>
        <p:txBody>
          <a:bodyPr/>
          <a:lstStyle/>
          <a:p>
            <a:fld id="{CE58CB1E-F828-4F11-99E0-327109AF9DA4}" type="slidenum">
              <a:rPr lang="de-DE" smtClean="0"/>
              <a:pPr/>
              <a:t>10</a:t>
            </a:fld>
            <a:endParaRPr lang="de-DE" dirty="0"/>
          </a:p>
        </p:txBody>
      </p:sp>
      <p:sp>
        <p:nvSpPr>
          <p:cNvPr id="5" name="Title 4">
            <a:extLst>
              <a:ext uri="{FF2B5EF4-FFF2-40B4-BE49-F238E27FC236}">
                <a16:creationId xmlns:a16="http://schemas.microsoft.com/office/drawing/2014/main" id="{8BEDAC29-C7E1-07AD-FDF3-1C11F9DA923E}"/>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A256F262-CBF8-8F4B-25EC-08081A4BDD34}"/>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&amp;</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Stack</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C7699578-0998-B95C-BEE8-E1AC172FFA0D}"/>
              </a:ext>
            </a:extLst>
          </p:cNvPr>
          <p:cNvSpPr txBox="1"/>
          <p:nvPr/>
        </p:nvSpPr>
        <p:spPr>
          <a:xfrm>
            <a:off x="499117" y="1426127"/>
            <a:ext cx="6964364" cy="338554"/>
          </a:xfrm>
          <a:prstGeom prst="rect">
            <a:avLst/>
          </a:prstGeom>
          <a:noFill/>
        </p:spPr>
        <p:txBody>
          <a:bodyPr wrap="square">
            <a:spAutoFit/>
          </a:bodyPr>
          <a:lstStyle/>
          <a:p>
            <a:r>
              <a:rPr lang="en-US" altLang="zh-CN" sz="1600" dirty="0">
                <a:solidFill>
                  <a:srgbClr val="000000"/>
                </a:solidFill>
                <a:latin typeface="Arial" panose="020B0604020202020204" pitchFamily="34" charset="0"/>
                <a:cs typeface="Arial" panose="020B0604020202020204" pitchFamily="34" charset="0"/>
              </a:rPr>
              <a:t>Let’s</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have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a</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look</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at</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the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function</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again.</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Is</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this</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code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memory</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safe?</a:t>
            </a:r>
            <a:endParaRPr lang="en-GB" sz="1600" dirty="0">
              <a:solidFill>
                <a:srgbClr val="000000"/>
              </a:solidFill>
              <a:effectLst/>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3004174D-7BC3-AB69-E542-D1807D5C4F36}"/>
              </a:ext>
            </a:extLst>
          </p:cNvPr>
          <p:cNvSpPr txBox="1"/>
          <p:nvPr/>
        </p:nvSpPr>
        <p:spPr>
          <a:xfrm>
            <a:off x="573258" y="2010261"/>
            <a:ext cx="3998742" cy="1938992"/>
          </a:xfrm>
          <a:prstGeom prst="rect">
            <a:avLst/>
          </a:prstGeom>
          <a:solidFill>
            <a:schemeClr val="bg1">
              <a:lumMod val="95000"/>
            </a:schemeClr>
          </a:solidFill>
          <a:ln>
            <a:solidFill>
              <a:schemeClr val="tx1"/>
            </a:solidFill>
          </a:ln>
        </p:spPr>
        <p:txBody>
          <a:bodyPr wrap="square">
            <a:spAutoFit/>
          </a:bodyPr>
          <a:lstStyle/>
          <a:p>
            <a:r>
              <a:rPr lang="en-GB" sz="1200" dirty="0">
                <a:solidFill>
                  <a:srgbClr val="000000"/>
                </a:solidFill>
                <a:effectLst/>
                <a:latin typeface="Consolas" panose="020B0609020204030204" pitchFamily="49" charset="0"/>
                <a:cs typeface="Consolas" panose="020B0609020204030204" pitchFamily="49" charset="0"/>
              </a:rPr>
              <a:t>void </a:t>
            </a:r>
            <a:r>
              <a:rPr lang="en-GB" sz="1200" dirty="0" err="1">
                <a:solidFill>
                  <a:srgbClr val="000000"/>
                </a:solidFill>
                <a:effectLst/>
                <a:latin typeface="Consolas" panose="020B0609020204030204" pitchFamily="49" charset="0"/>
                <a:cs typeface="Consolas" panose="020B0609020204030204" pitchFamily="49" charset="0"/>
              </a:rPr>
              <a:t>func</a:t>
            </a:r>
            <a:r>
              <a:rPr lang="en-GB" sz="1200" dirty="0">
                <a:solidFill>
                  <a:srgbClr val="000000"/>
                </a:solidFill>
                <a:effectLst/>
                <a:latin typeface="Consolas" panose="020B0609020204030204" pitchFamily="49" charset="0"/>
                <a:cs typeface="Consolas" panose="020B0609020204030204" pitchFamily="49" charset="0"/>
              </a:rPr>
              <a:t> (char *str) {</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unsigned short </a:t>
            </a:r>
            <a:r>
              <a:rPr lang="en-US" altLang="zh-CN" sz="1200" dirty="0">
                <a:solidFill>
                  <a:srgbClr val="000000"/>
                </a:solidFill>
                <a:effectLst/>
                <a:latin typeface="Consolas" panose="020B0609020204030204" pitchFamily="49" charset="0"/>
                <a:cs typeface="Consolas" panose="020B0609020204030204" pitchFamily="49" charset="0"/>
              </a:rPr>
              <a:t>a</a:t>
            </a:r>
            <a:r>
              <a:rPr lang="en-GB" sz="1200" dirty="0">
                <a:solidFill>
                  <a:srgbClr val="000000"/>
                </a:solidFill>
                <a:effectLst/>
                <a:latin typeface="Consolas" panose="020B0609020204030204" pitchFamily="49" charset="0"/>
                <a:cs typeface="Consolas" panose="020B0609020204030204" pitchFamily="49" charset="0"/>
              </a:rPr>
              <a:t> = 1979;</a:t>
            </a:r>
          </a:p>
          <a:p>
            <a:r>
              <a:rPr lang="zh-CN" altLang="en-US" sz="1200" dirty="0">
                <a:solidFill>
                  <a:srgbClr val="000000"/>
                </a:solidFill>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char buffer[</a:t>
            </a:r>
            <a:r>
              <a:rPr lang="en-US" altLang="zh-CN" sz="1200" dirty="0">
                <a:solidFill>
                  <a:srgbClr val="000000"/>
                </a:solidFill>
                <a:effectLst/>
                <a:latin typeface="Consolas" panose="020B0609020204030204" pitchFamily="49" charset="0"/>
                <a:cs typeface="Consolas" panose="020B0609020204030204" pitchFamily="49" charset="0"/>
              </a:rPr>
              <a:t>8</a:t>
            </a:r>
            <a:r>
              <a:rPr lang="en-GB" sz="1200" dirty="0">
                <a:solidFill>
                  <a:srgbClr val="000000"/>
                </a:solidFill>
                <a:effectLst/>
                <a:latin typeface="Consolas" panose="020B0609020204030204" pitchFamily="49" charset="0"/>
                <a:cs typeface="Consolas" panose="020B0609020204030204" pitchFamily="49" charset="0"/>
              </a:rPr>
              <a:t>];</a:t>
            </a:r>
            <a:r>
              <a:rPr lang="zh-CN" altLang="en-US" sz="1200" dirty="0">
                <a:solidFill>
                  <a:srgbClr val="000000"/>
                </a:solidFill>
                <a:effectLst/>
                <a:latin typeface="Consolas" panose="020B0609020204030204" pitchFamily="49" charset="0"/>
                <a:cs typeface="Consolas" panose="020B0609020204030204" pitchFamily="49" charset="0"/>
              </a:rPr>
              <a:t> </a:t>
            </a:r>
            <a:endParaRPr lang="en-US" altLang="zh-CN" sz="1200" dirty="0">
              <a:solidFill>
                <a:srgbClr val="000000"/>
              </a:solidFill>
              <a:effectLst/>
              <a:latin typeface="Consolas" panose="020B0609020204030204" pitchFamily="49" charset="0"/>
              <a:cs typeface="Consolas" panose="020B0609020204030204" pitchFamily="49" charset="0"/>
            </a:endParaRPr>
          </a:p>
          <a:p>
            <a:r>
              <a:rPr lang="zh-CN" altLang="en-US" sz="1200" dirty="0">
                <a:solidFill>
                  <a:srgbClr val="000000"/>
                </a:solidFill>
                <a:latin typeface="Consolas" panose="020B0609020204030204" pitchFamily="49" charset="0"/>
                <a:cs typeface="Consolas" panose="020B0609020204030204" pitchFamily="49" charset="0"/>
              </a:rPr>
              <a:t>    </a:t>
            </a:r>
            <a:r>
              <a:rPr lang="en-GB" sz="1200" dirty="0" err="1">
                <a:solidFill>
                  <a:srgbClr val="000000"/>
                </a:solidFill>
                <a:effectLst/>
                <a:latin typeface="Consolas" panose="020B0609020204030204" pitchFamily="49" charset="0"/>
                <a:cs typeface="Consolas" panose="020B0609020204030204" pitchFamily="49" charset="0"/>
              </a:rPr>
              <a:t>strcpy</a:t>
            </a:r>
            <a:r>
              <a:rPr lang="en-GB" sz="1200" dirty="0">
                <a:solidFill>
                  <a:srgbClr val="000000"/>
                </a:solidFill>
                <a:effectLst/>
                <a:latin typeface="Consolas" panose="020B0609020204030204" pitchFamily="49" charset="0"/>
                <a:cs typeface="Consolas" panose="020B0609020204030204" pitchFamily="49" charset="0"/>
              </a:rPr>
              <a:t> (buffer, str);</a:t>
            </a:r>
          </a:p>
          <a:p>
            <a:r>
              <a:rPr lang="en-GB" sz="1200" dirty="0">
                <a:solidFill>
                  <a:srgbClr val="000000"/>
                </a:solidFill>
                <a:effectLst/>
                <a:latin typeface="Consolas" panose="020B0609020204030204" pitchFamily="49" charset="0"/>
                <a:cs typeface="Consolas" panose="020B0609020204030204" pitchFamily="49" charset="0"/>
              </a:rPr>
              <a:t>}</a:t>
            </a:r>
          </a:p>
          <a:p>
            <a:endParaRPr lang="en-GB" sz="1200" dirty="0">
              <a:solidFill>
                <a:srgbClr val="000000"/>
              </a:solidFill>
              <a:effectLst/>
              <a:latin typeface="Consolas" panose="020B0609020204030204" pitchFamily="49" charset="0"/>
              <a:cs typeface="Consolas" panose="020B0609020204030204" pitchFamily="49" charset="0"/>
            </a:endParaRPr>
          </a:p>
          <a:p>
            <a:r>
              <a:rPr lang="en-US" altLang="zh-CN" sz="1200" dirty="0" err="1">
                <a:solidFill>
                  <a:srgbClr val="000000"/>
                </a:solidFill>
                <a:effectLst/>
                <a:latin typeface="Consolas" panose="020B0609020204030204" pitchFamily="49" charset="0"/>
                <a:cs typeface="Consolas" panose="020B0609020204030204" pitchFamily="49" charset="0"/>
              </a:rPr>
              <a:t>i</a:t>
            </a:r>
            <a:r>
              <a:rPr lang="en-GB" sz="1200" dirty="0" err="1">
                <a:solidFill>
                  <a:srgbClr val="000000"/>
                </a:solidFill>
                <a:effectLst/>
                <a:latin typeface="Consolas" panose="020B0609020204030204" pitchFamily="49" charset="0"/>
                <a:cs typeface="Consolas" panose="020B0609020204030204" pitchFamily="49" charset="0"/>
              </a:rPr>
              <a:t>nt</a:t>
            </a:r>
            <a:r>
              <a:rPr lang="en-GB" sz="1200" dirty="0">
                <a:solidFill>
                  <a:srgbClr val="000000"/>
                </a:solidFill>
                <a:effectLst/>
                <a:latin typeface="Consolas" panose="020B0609020204030204" pitchFamily="49" charset="0"/>
                <a:cs typeface="Consolas" panose="020B0609020204030204" pitchFamily="49" charset="0"/>
              </a:rPr>
              <a:t> main() {</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char *str = “excessive”;</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err="1">
                <a:solidFill>
                  <a:srgbClr val="000000"/>
                </a:solidFill>
                <a:effectLst/>
                <a:latin typeface="Consolas" panose="020B0609020204030204" pitchFamily="49" charset="0"/>
                <a:cs typeface="Consolas" panose="020B0609020204030204" pitchFamily="49" charset="0"/>
              </a:rPr>
              <a:t>func</a:t>
            </a:r>
            <a:r>
              <a:rPr lang="en-GB" sz="1200" dirty="0">
                <a:solidFill>
                  <a:srgbClr val="000000"/>
                </a:solidFill>
                <a:effectLst/>
                <a:latin typeface="Consolas" panose="020B0609020204030204" pitchFamily="49" charset="0"/>
                <a:cs typeface="Consolas" panose="020B0609020204030204" pitchFamily="49" charset="0"/>
              </a:rPr>
              <a:t>(str);</a:t>
            </a:r>
          </a:p>
          <a:p>
            <a:r>
              <a:rPr lang="en-GB" sz="1200" dirty="0">
                <a:solidFill>
                  <a:srgbClr val="000000"/>
                </a:solidFill>
                <a:effectLst/>
                <a:latin typeface="Consolas" panose="020B0609020204030204" pitchFamily="49" charset="0"/>
                <a:cs typeface="Consolas" panose="020B0609020204030204" pitchFamily="49" charset="0"/>
              </a:rPr>
              <a:t>}</a:t>
            </a:r>
          </a:p>
        </p:txBody>
      </p:sp>
      <p:grpSp>
        <p:nvGrpSpPr>
          <p:cNvPr id="10" name="Group 9">
            <a:extLst>
              <a:ext uri="{FF2B5EF4-FFF2-40B4-BE49-F238E27FC236}">
                <a16:creationId xmlns:a16="http://schemas.microsoft.com/office/drawing/2014/main" id="{BF403919-ED61-E543-ABB7-5E6F5F318957}"/>
              </a:ext>
            </a:extLst>
          </p:cNvPr>
          <p:cNvGrpSpPr/>
          <p:nvPr/>
        </p:nvGrpSpPr>
        <p:grpSpPr>
          <a:xfrm>
            <a:off x="4993055" y="1945778"/>
            <a:ext cx="3827106" cy="2466391"/>
            <a:chOff x="4743636" y="1801730"/>
            <a:chExt cx="3827106" cy="2466391"/>
          </a:xfrm>
        </p:grpSpPr>
        <p:grpSp>
          <p:nvGrpSpPr>
            <p:cNvPr id="11" name="Group 10">
              <a:extLst>
                <a:ext uri="{FF2B5EF4-FFF2-40B4-BE49-F238E27FC236}">
                  <a16:creationId xmlns:a16="http://schemas.microsoft.com/office/drawing/2014/main" id="{85603854-E631-F36C-8B5A-6168BF0FD5FF}"/>
                </a:ext>
              </a:extLst>
            </p:cNvPr>
            <p:cNvGrpSpPr/>
            <p:nvPr/>
          </p:nvGrpSpPr>
          <p:grpSpPr>
            <a:xfrm>
              <a:off x="4743636" y="1801730"/>
              <a:ext cx="3827106" cy="2466391"/>
              <a:chOff x="4743636" y="1801730"/>
              <a:chExt cx="3827106" cy="2466391"/>
            </a:xfrm>
          </p:grpSpPr>
          <p:pic>
            <p:nvPicPr>
              <p:cNvPr id="14" name="Picture 13">
                <a:extLst>
                  <a:ext uri="{FF2B5EF4-FFF2-40B4-BE49-F238E27FC236}">
                    <a16:creationId xmlns:a16="http://schemas.microsoft.com/office/drawing/2014/main" id="{28ACEF9E-977A-AC99-A151-D18A969E8C57}"/>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743636" y="1801730"/>
                <a:ext cx="3827106" cy="2466391"/>
              </a:xfrm>
              <a:prstGeom prst="rect">
                <a:avLst/>
              </a:prstGeom>
            </p:spPr>
          </p:pic>
          <p:sp>
            <p:nvSpPr>
              <p:cNvPr id="15" name="TextBox 14">
                <a:extLst>
                  <a:ext uri="{FF2B5EF4-FFF2-40B4-BE49-F238E27FC236}">
                    <a16:creationId xmlns:a16="http://schemas.microsoft.com/office/drawing/2014/main" id="{4D5D9AE2-15CD-2AF7-FC94-9B0E083959C0}"/>
                  </a:ext>
                </a:extLst>
              </p:cNvPr>
              <p:cNvSpPr txBox="1"/>
              <p:nvPr/>
            </p:nvSpPr>
            <p:spPr>
              <a:xfrm>
                <a:off x="5550366" y="3604081"/>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buffer[0]</a:t>
                </a:r>
                <a:r>
                  <a:rPr lang="zh-CN" altLang="en-US" sz="1000" dirty="0">
                    <a:latin typeface="+mn-lt"/>
                  </a:rPr>
                  <a:t> </a:t>
                </a:r>
                <a:r>
                  <a:rPr lang="en-US" altLang="zh-CN" sz="1000" dirty="0">
                    <a:latin typeface="+mn-lt"/>
                  </a:rPr>
                  <a:t>…</a:t>
                </a:r>
                <a:r>
                  <a:rPr lang="zh-CN" altLang="en-US" sz="1000" dirty="0">
                    <a:latin typeface="+mn-lt"/>
                  </a:rPr>
                  <a:t> </a:t>
                </a:r>
                <a:r>
                  <a:rPr lang="en-US" altLang="zh-CN" sz="1000" dirty="0">
                    <a:latin typeface="+mn-lt"/>
                  </a:rPr>
                  <a:t>buffer[7]</a:t>
                </a:r>
                <a:endParaRPr lang="en-DE" sz="1000" dirty="0" err="1">
                  <a:latin typeface="+mn-lt"/>
                </a:endParaRPr>
              </a:p>
            </p:txBody>
          </p:sp>
        </p:grpSp>
        <p:sp>
          <p:nvSpPr>
            <p:cNvPr id="13" name="TextBox 12">
              <a:extLst>
                <a:ext uri="{FF2B5EF4-FFF2-40B4-BE49-F238E27FC236}">
                  <a16:creationId xmlns:a16="http://schemas.microsoft.com/office/drawing/2014/main" id="{E61F7692-3DA5-FCB8-B08E-768762DA2EB8}"/>
                </a:ext>
              </a:extLst>
            </p:cNvPr>
            <p:cNvSpPr txBox="1"/>
            <p:nvPr/>
          </p:nvSpPr>
          <p:spPr>
            <a:xfrm>
              <a:off x="5550366" y="3354456"/>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variable</a:t>
              </a:r>
              <a:r>
                <a:rPr lang="zh-CN" altLang="en-US" sz="1000" dirty="0">
                  <a:latin typeface="+mn-lt"/>
                </a:rPr>
                <a:t> </a:t>
              </a:r>
              <a:r>
                <a:rPr lang="en-US" altLang="zh-CN" sz="1000" dirty="0">
                  <a:latin typeface="+mn-lt"/>
                </a:rPr>
                <a:t>a</a:t>
              </a:r>
              <a:endParaRPr lang="en-DE" sz="1000" dirty="0" err="1">
                <a:latin typeface="+mn-lt"/>
              </a:endParaRPr>
            </a:p>
          </p:txBody>
        </p:sp>
      </p:grpSp>
    </p:spTree>
    <p:extLst>
      <p:ext uri="{BB962C8B-B14F-4D97-AF65-F5344CB8AC3E}">
        <p14:creationId xmlns:p14="http://schemas.microsoft.com/office/powerpoint/2010/main" val="487724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B5242E-972F-E090-E15A-5B026254B76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99FA138-45AE-1A9B-AD93-7847671D7095}"/>
              </a:ext>
            </a:extLst>
          </p:cNvPr>
          <p:cNvSpPr>
            <a:spLocks noGrp="1"/>
          </p:cNvSpPr>
          <p:nvPr>
            <p:ph type="sldNum" sz="quarter" idx="11"/>
          </p:nvPr>
        </p:nvSpPr>
        <p:spPr/>
        <p:txBody>
          <a:bodyPr/>
          <a:lstStyle/>
          <a:p>
            <a:fld id="{CE58CB1E-F828-4F11-99E0-327109AF9DA4}" type="slidenum">
              <a:rPr lang="de-DE" smtClean="0"/>
              <a:pPr/>
              <a:t>11</a:t>
            </a:fld>
            <a:endParaRPr lang="de-DE" dirty="0"/>
          </a:p>
        </p:txBody>
      </p:sp>
      <p:sp>
        <p:nvSpPr>
          <p:cNvPr id="5" name="Title 4">
            <a:extLst>
              <a:ext uri="{FF2B5EF4-FFF2-40B4-BE49-F238E27FC236}">
                <a16:creationId xmlns:a16="http://schemas.microsoft.com/office/drawing/2014/main" id="{FC1DD70D-8CBE-7172-942B-F4497795335B}"/>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E347E66-021A-8CE1-1BBD-313FB01ED85D}"/>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Buffer</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Overflow</a:t>
            </a:r>
          </a:p>
        </p:txBody>
      </p:sp>
      <p:sp>
        <p:nvSpPr>
          <p:cNvPr id="4" name="TextBox 3">
            <a:extLst>
              <a:ext uri="{FF2B5EF4-FFF2-40B4-BE49-F238E27FC236}">
                <a16:creationId xmlns:a16="http://schemas.microsoft.com/office/drawing/2014/main" id="{E35B10DD-215F-3851-4DE2-ACF8D1BE3D59}"/>
              </a:ext>
            </a:extLst>
          </p:cNvPr>
          <p:cNvSpPr txBox="1"/>
          <p:nvPr/>
        </p:nvSpPr>
        <p:spPr>
          <a:xfrm>
            <a:off x="5191229" y="1772375"/>
            <a:ext cx="3628932" cy="1785104"/>
          </a:xfrm>
          <a:prstGeom prst="rect">
            <a:avLst/>
          </a:prstGeom>
          <a:solidFill>
            <a:schemeClr val="bg1">
              <a:lumMod val="95000"/>
            </a:schemeClr>
          </a:solidFill>
          <a:ln>
            <a:solidFill>
              <a:schemeClr val="tx1"/>
            </a:solidFill>
          </a:ln>
        </p:spPr>
        <p:txBody>
          <a:bodyPr wrap="square">
            <a:spAutoFit/>
          </a:bodyPr>
          <a:lstStyle/>
          <a:p>
            <a:r>
              <a:rPr lang="en-GB" sz="1100" dirty="0">
                <a:solidFill>
                  <a:srgbClr val="000000"/>
                </a:solidFill>
                <a:effectLst/>
                <a:latin typeface="Consolas" panose="020B0609020204030204" pitchFamily="49" charset="0"/>
                <a:cs typeface="Consolas" panose="020B0609020204030204" pitchFamily="49" charset="0"/>
              </a:rPr>
              <a:t>void </a:t>
            </a:r>
            <a:r>
              <a:rPr lang="en-GB" sz="1100" dirty="0" err="1">
                <a:solidFill>
                  <a:srgbClr val="000000"/>
                </a:solidFill>
                <a:effectLst/>
                <a:latin typeface="Consolas" panose="020B0609020204030204" pitchFamily="49" charset="0"/>
                <a:cs typeface="Consolas" panose="020B0609020204030204" pitchFamily="49" charset="0"/>
              </a:rPr>
              <a:t>func</a:t>
            </a:r>
            <a:r>
              <a:rPr lang="en-GB" sz="1100" dirty="0">
                <a:solidFill>
                  <a:srgbClr val="000000"/>
                </a:solidFill>
                <a:effectLst/>
                <a:latin typeface="Consolas" panose="020B0609020204030204" pitchFamily="49" charset="0"/>
                <a:cs typeface="Consolas" panose="020B0609020204030204" pitchFamily="49" charset="0"/>
              </a:rPr>
              <a:t> (char *str) {</a:t>
            </a:r>
          </a:p>
          <a:p>
            <a:r>
              <a:rPr lang="zh-CN" altLang="en-US" sz="1100" dirty="0">
                <a:solidFill>
                  <a:srgbClr val="000000"/>
                </a:solidFill>
                <a:effectLst/>
                <a:latin typeface="Consolas" panose="020B0609020204030204" pitchFamily="49" charset="0"/>
                <a:cs typeface="Consolas" panose="020B0609020204030204" pitchFamily="49" charset="0"/>
              </a:rPr>
              <a:t>    </a:t>
            </a:r>
            <a:r>
              <a:rPr lang="en-GB" sz="1100" dirty="0">
                <a:solidFill>
                  <a:srgbClr val="000000"/>
                </a:solidFill>
                <a:effectLst/>
                <a:latin typeface="Consolas" panose="020B0609020204030204" pitchFamily="49" charset="0"/>
                <a:cs typeface="Consolas" panose="020B0609020204030204" pitchFamily="49" charset="0"/>
              </a:rPr>
              <a:t>unsigned short </a:t>
            </a:r>
            <a:r>
              <a:rPr lang="en-US" altLang="zh-CN" sz="1100" dirty="0">
                <a:solidFill>
                  <a:srgbClr val="000000"/>
                </a:solidFill>
                <a:effectLst/>
                <a:latin typeface="Consolas" panose="020B0609020204030204" pitchFamily="49" charset="0"/>
                <a:cs typeface="Consolas" panose="020B0609020204030204" pitchFamily="49" charset="0"/>
              </a:rPr>
              <a:t>a</a:t>
            </a:r>
            <a:r>
              <a:rPr lang="en-GB" sz="1100" dirty="0">
                <a:solidFill>
                  <a:srgbClr val="000000"/>
                </a:solidFill>
                <a:effectLst/>
                <a:latin typeface="Consolas" panose="020B0609020204030204" pitchFamily="49" charset="0"/>
                <a:cs typeface="Consolas" panose="020B0609020204030204" pitchFamily="49" charset="0"/>
              </a:rPr>
              <a:t> = 1979;</a:t>
            </a:r>
          </a:p>
          <a:p>
            <a:r>
              <a:rPr lang="zh-CN" altLang="en-US" sz="1100" dirty="0">
                <a:solidFill>
                  <a:srgbClr val="000000"/>
                </a:solidFill>
                <a:latin typeface="Consolas" panose="020B0609020204030204" pitchFamily="49" charset="0"/>
                <a:cs typeface="Consolas" panose="020B0609020204030204" pitchFamily="49" charset="0"/>
              </a:rPr>
              <a:t>    </a:t>
            </a:r>
            <a:r>
              <a:rPr lang="en-GB" sz="1100" dirty="0">
                <a:solidFill>
                  <a:srgbClr val="000000"/>
                </a:solidFill>
                <a:effectLst/>
                <a:latin typeface="Consolas" panose="020B0609020204030204" pitchFamily="49" charset="0"/>
                <a:cs typeface="Consolas" panose="020B0609020204030204" pitchFamily="49" charset="0"/>
              </a:rPr>
              <a:t>char buffer[</a:t>
            </a:r>
            <a:r>
              <a:rPr lang="en-US" altLang="zh-CN" sz="1100" dirty="0">
                <a:solidFill>
                  <a:srgbClr val="000000"/>
                </a:solidFill>
                <a:effectLst/>
                <a:latin typeface="Consolas" panose="020B0609020204030204" pitchFamily="49" charset="0"/>
                <a:cs typeface="Consolas" panose="020B0609020204030204" pitchFamily="49" charset="0"/>
              </a:rPr>
              <a:t>8</a:t>
            </a:r>
            <a:r>
              <a:rPr lang="en-GB" sz="1100" dirty="0">
                <a:solidFill>
                  <a:srgbClr val="000000"/>
                </a:solidFill>
                <a:effectLst/>
                <a:latin typeface="Consolas" panose="020B0609020204030204" pitchFamily="49" charset="0"/>
                <a:cs typeface="Consolas" panose="020B0609020204030204" pitchFamily="49" charset="0"/>
              </a:rPr>
              <a:t>];</a:t>
            </a:r>
            <a:r>
              <a:rPr lang="zh-CN" altLang="en-US" sz="1100" dirty="0">
                <a:solidFill>
                  <a:srgbClr val="000000"/>
                </a:solidFill>
                <a:effectLst/>
                <a:latin typeface="Consolas" panose="020B0609020204030204" pitchFamily="49" charset="0"/>
                <a:cs typeface="Consolas" panose="020B0609020204030204" pitchFamily="49" charset="0"/>
              </a:rPr>
              <a:t> </a:t>
            </a:r>
            <a:endParaRPr lang="en-US" altLang="zh-CN" sz="1100" dirty="0">
              <a:solidFill>
                <a:srgbClr val="000000"/>
              </a:solidFill>
              <a:effectLst/>
              <a:latin typeface="Consolas" panose="020B0609020204030204" pitchFamily="49" charset="0"/>
              <a:cs typeface="Consolas" panose="020B0609020204030204" pitchFamily="49" charset="0"/>
            </a:endParaRPr>
          </a:p>
          <a:p>
            <a:r>
              <a:rPr lang="zh-CN" altLang="en-US" sz="1100" dirty="0">
                <a:solidFill>
                  <a:srgbClr val="000000"/>
                </a:solidFill>
                <a:latin typeface="Consolas" panose="020B0609020204030204" pitchFamily="49" charset="0"/>
                <a:cs typeface="Consolas" panose="020B0609020204030204" pitchFamily="49" charset="0"/>
              </a:rPr>
              <a:t>    </a:t>
            </a:r>
            <a:r>
              <a:rPr lang="en-GB" sz="1100" dirty="0" err="1">
                <a:solidFill>
                  <a:srgbClr val="000000"/>
                </a:solidFill>
                <a:effectLst/>
                <a:latin typeface="Consolas" panose="020B0609020204030204" pitchFamily="49" charset="0"/>
                <a:cs typeface="Consolas" panose="020B0609020204030204" pitchFamily="49" charset="0"/>
              </a:rPr>
              <a:t>strcpy</a:t>
            </a:r>
            <a:r>
              <a:rPr lang="en-GB" sz="1100" dirty="0">
                <a:solidFill>
                  <a:srgbClr val="000000"/>
                </a:solidFill>
                <a:effectLst/>
                <a:latin typeface="Consolas" panose="020B0609020204030204" pitchFamily="49" charset="0"/>
                <a:cs typeface="Consolas" panose="020B0609020204030204" pitchFamily="49" charset="0"/>
              </a:rPr>
              <a:t> (buffer, str);</a:t>
            </a:r>
          </a:p>
          <a:p>
            <a:r>
              <a:rPr lang="en-GB" sz="1100" dirty="0">
                <a:solidFill>
                  <a:srgbClr val="000000"/>
                </a:solidFill>
                <a:effectLst/>
                <a:latin typeface="Consolas" panose="020B0609020204030204" pitchFamily="49" charset="0"/>
                <a:cs typeface="Consolas" panose="020B0609020204030204" pitchFamily="49" charset="0"/>
              </a:rPr>
              <a:t>}</a:t>
            </a:r>
          </a:p>
          <a:p>
            <a:endParaRPr lang="en-GB" sz="1100" dirty="0">
              <a:solidFill>
                <a:srgbClr val="000000"/>
              </a:solidFill>
              <a:effectLst/>
              <a:latin typeface="Consolas" panose="020B0609020204030204" pitchFamily="49" charset="0"/>
              <a:cs typeface="Consolas" panose="020B0609020204030204" pitchFamily="49" charset="0"/>
            </a:endParaRPr>
          </a:p>
          <a:p>
            <a:r>
              <a:rPr lang="en-US" altLang="zh-CN" sz="1100" dirty="0" err="1">
                <a:solidFill>
                  <a:srgbClr val="000000"/>
                </a:solidFill>
                <a:effectLst/>
                <a:latin typeface="Consolas" panose="020B0609020204030204" pitchFamily="49" charset="0"/>
                <a:cs typeface="Consolas" panose="020B0609020204030204" pitchFamily="49" charset="0"/>
              </a:rPr>
              <a:t>i</a:t>
            </a:r>
            <a:r>
              <a:rPr lang="en-GB" sz="1100" dirty="0" err="1">
                <a:solidFill>
                  <a:srgbClr val="000000"/>
                </a:solidFill>
                <a:effectLst/>
                <a:latin typeface="Consolas" panose="020B0609020204030204" pitchFamily="49" charset="0"/>
                <a:cs typeface="Consolas" panose="020B0609020204030204" pitchFamily="49" charset="0"/>
              </a:rPr>
              <a:t>nt</a:t>
            </a:r>
            <a:r>
              <a:rPr lang="en-GB" sz="1100" dirty="0">
                <a:solidFill>
                  <a:srgbClr val="000000"/>
                </a:solidFill>
                <a:effectLst/>
                <a:latin typeface="Consolas" panose="020B0609020204030204" pitchFamily="49" charset="0"/>
                <a:cs typeface="Consolas" panose="020B0609020204030204" pitchFamily="49" charset="0"/>
              </a:rPr>
              <a:t> main() {</a:t>
            </a:r>
          </a:p>
          <a:p>
            <a:r>
              <a:rPr lang="zh-CN" altLang="en-US" sz="1100" dirty="0">
                <a:solidFill>
                  <a:srgbClr val="000000"/>
                </a:solidFill>
                <a:effectLst/>
                <a:latin typeface="Consolas" panose="020B0609020204030204" pitchFamily="49" charset="0"/>
                <a:cs typeface="Consolas" panose="020B0609020204030204" pitchFamily="49" charset="0"/>
              </a:rPr>
              <a:t>    </a:t>
            </a:r>
            <a:r>
              <a:rPr lang="en-GB" sz="1100" dirty="0">
                <a:solidFill>
                  <a:srgbClr val="000000"/>
                </a:solidFill>
                <a:effectLst/>
                <a:latin typeface="Consolas" panose="020B0609020204030204" pitchFamily="49" charset="0"/>
                <a:cs typeface="Consolas" panose="020B0609020204030204" pitchFamily="49" charset="0"/>
              </a:rPr>
              <a:t>char *str = “excessive”;</a:t>
            </a:r>
          </a:p>
          <a:p>
            <a:r>
              <a:rPr lang="zh-CN" altLang="en-US" sz="1100" dirty="0">
                <a:solidFill>
                  <a:srgbClr val="000000"/>
                </a:solidFill>
                <a:effectLst/>
                <a:latin typeface="Consolas" panose="020B0609020204030204" pitchFamily="49" charset="0"/>
                <a:cs typeface="Consolas" panose="020B0609020204030204" pitchFamily="49" charset="0"/>
              </a:rPr>
              <a:t>    </a:t>
            </a:r>
            <a:r>
              <a:rPr lang="en-GB" sz="1100" dirty="0" err="1">
                <a:solidFill>
                  <a:srgbClr val="000000"/>
                </a:solidFill>
                <a:effectLst/>
                <a:latin typeface="Consolas" panose="020B0609020204030204" pitchFamily="49" charset="0"/>
                <a:cs typeface="Consolas" panose="020B0609020204030204" pitchFamily="49" charset="0"/>
              </a:rPr>
              <a:t>func</a:t>
            </a:r>
            <a:r>
              <a:rPr lang="en-GB" sz="1100" dirty="0">
                <a:solidFill>
                  <a:srgbClr val="000000"/>
                </a:solidFill>
                <a:effectLst/>
                <a:latin typeface="Consolas" panose="020B0609020204030204" pitchFamily="49" charset="0"/>
                <a:cs typeface="Consolas" panose="020B0609020204030204" pitchFamily="49" charset="0"/>
              </a:rPr>
              <a:t>(str);</a:t>
            </a:r>
          </a:p>
          <a:p>
            <a:r>
              <a:rPr lang="en-GB" sz="1100" dirty="0">
                <a:solidFill>
                  <a:srgbClr val="000000"/>
                </a:solidFill>
                <a:effectLst/>
                <a:latin typeface="Consolas" panose="020B0609020204030204" pitchFamily="49" charset="0"/>
                <a:cs typeface="Consolas" panose="020B0609020204030204" pitchFamily="49" charset="0"/>
              </a:rPr>
              <a:t>}</a:t>
            </a:r>
          </a:p>
        </p:txBody>
      </p:sp>
      <p:sp>
        <p:nvSpPr>
          <p:cNvPr id="7" name="TextBox 6">
            <a:extLst>
              <a:ext uri="{FF2B5EF4-FFF2-40B4-BE49-F238E27FC236}">
                <a16:creationId xmlns:a16="http://schemas.microsoft.com/office/drawing/2014/main" id="{97189EC2-3D4B-BFDC-3F01-311C23D26813}"/>
              </a:ext>
            </a:extLst>
          </p:cNvPr>
          <p:cNvSpPr txBox="1"/>
          <p:nvPr/>
        </p:nvSpPr>
        <p:spPr>
          <a:xfrm>
            <a:off x="455669" y="1426127"/>
            <a:ext cx="4569412" cy="2477601"/>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DE" sz="1400" dirty="0"/>
              <a:t>The function </a:t>
            </a:r>
            <a:r>
              <a:rPr lang="en-DE" sz="1400" dirty="0">
                <a:solidFill>
                  <a:schemeClr val="bg2"/>
                </a:solidFill>
                <a:latin typeface="Consolas" panose="020B0609020204030204" pitchFamily="49" charset="0"/>
                <a:cs typeface="Consolas" panose="020B0609020204030204" pitchFamily="49" charset="0"/>
              </a:rPr>
              <a:t>strcpy(buffer, str)</a:t>
            </a:r>
            <a:r>
              <a:rPr lang="en-DE" sz="1400" dirty="0"/>
              <a:t> copies the contents from </a:t>
            </a:r>
            <a:r>
              <a:rPr lang="en-DE" sz="1400" dirty="0">
                <a:solidFill>
                  <a:schemeClr val="bg2"/>
                </a:solidFill>
                <a:latin typeface="Consolas" panose="020B0609020204030204" pitchFamily="49" charset="0"/>
                <a:cs typeface="Consolas" panose="020B0609020204030204" pitchFamily="49" charset="0"/>
              </a:rPr>
              <a:t>str</a:t>
            </a:r>
            <a:r>
              <a:rPr lang="en-DE" sz="1400" dirty="0"/>
              <a:t> to </a:t>
            </a:r>
            <a:r>
              <a:rPr lang="en-DE" sz="1400" dirty="0">
                <a:solidFill>
                  <a:schemeClr val="bg2"/>
                </a:solidFill>
                <a:latin typeface="Consolas" panose="020B0609020204030204" pitchFamily="49" charset="0"/>
                <a:cs typeface="Consolas" panose="020B0609020204030204" pitchFamily="49" charset="0"/>
              </a:rPr>
              <a:t>buffer[]</a:t>
            </a:r>
            <a:r>
              <a:rPr lang="en-DE" sz="1400" dirty="0"/>
              <a:t>.</a:t>
            </a:r>
          </a:p>
          <a:p>
            <a:pPr marL="285750" indent="-285750">
              <a:spcAft>
                <a:spcPts val="600"/>
              </a:spcAft>
              <a:buFont typeface="Arial" panose="020B0604020202020204" pitchFamily="34" charset="0"/>
              <a:buChar char="•"/>
            </a:pPr>
            <a:r>
              <a:rPr lang="en-DE" sz="1400" dirty="0"/>
              <a:t>The string pointed by </a:t>
            </a:r>
            <a:r>
              <a:rPr lang="en-DE" sz="1400" dirty="0">
                <a:solidFill>
                  <a:schemeClr val="bg2"/>
                </a:solidFill>
                <a:latin typeface="Consolas" panose="020B0609020204030204" pitchFamily="49" charset="0"/>
                <a:cs typeface="Consolas" panose="020B0609020204030204" pitchFamily="49" charset="0"/>
              </a:rPr>
              <a:t>str</a:t>
            </a:r>
            <a:r>
              <a:rPr lang="en-DE" sz="1400" dirty="0"/>
              <a:t> has more than </a:t>
            </a:r>
            <a:r>
              <a:rPr lang="en-US" altLang="zh-CN" sz="1400" dirty="0"/>
              <a:t>8</a:t>
            </a:r>
            <a:r>
              <a:rPr lang="en-DE" sz="1400" dirty="0"/>
              <a:t> chars, while the size of </a:t>
            </a:r>
            <a:r>
              <a:rPr lang="en-DE" sz="1400" dirty="0">
                <a:solidFill>
                  <a:schemeClr val="bg2"/>
                </a:solidFill>
                <a:latin typeface="Consolas" panose="020B0609020204030204" pitchFamily="49" charset="0"/>
                <a:cs typeface="Consolas" panose="020B0609020204030204" pitchFamily="49" charset="0"/>
              </a:rPr>
              <a:t>buffer[] </a:t>
            </a:r>
            <a:r>
              <a:rPr lang="en-DE" sz="1400" dirty="0"/>
              <a:t>is only </a:t>
            </a:r>
            <a:r>
              <a:rPr lang="en-US" altLang="zh-CN" sz="1400" dirty="0"/>
              <a:t>8</a:t>
            </a:r>
            <a:r>
              <a:rPr lang="en-DE" sz="1400" dirty="0"/>
              <a:t>.</a:t>
            </a:r>
          </a:p>
          <a:p>
            <a:pPr marL="285750" indent="-285750">
              <a:spcAft>
                <a:spcPts val="600"/>
              </a:spcAft>
              <a:buFont typeface="Arial" panose="020B0604020202020204" pitchFamily="34" charset="0"/>
              <a:buChar char="•"/>
            </a:pPr>
            <a:r>
              <a:rPr lang="en-DE" sz="1400" dirty="0"/>
              <a:t>The function </a:t>
            </a:r>
            <a:r>
              <a:rPr lang="en-DE" sz="1400" dirty="0">
                <a:solidFill>
                  <a:schemeClr val="bg2"/>
                </a:solidFill>
                <a:latin typeface="Consolas" panose="020B0609020204030204" pitchFamily="49" charset="0"/>
                <a:cs typeface="Consolas" panose="020B0609020204030204" pitchFamily="49" charset="0"/>
              </a:rPr>
              <a:t>strcpy()</a:t>
            </a:r>
            <a:r>
              <a:rPr lang="en-DE" sz="1400" dirty="0"/>
              <a:t> does not check whether the boundary of </a:t>
            </a:r>
            <a:r>
              <a:rPr lang="en-DE" sz="1400" dirty="0">
                <a:solidFill>
                  <a:schemeClr val="bg2"/>
                </a:solidFill>
                <a:latin typeface="Consolas" panose="020B0609020204030204" pitchFamily="49" charset="0"/>
                <a:cs typeface="Consolas" panose="020B0609020204030204" pitchFamily="49" charset="0"/>
              </a:rPr>
              <a:t>buffer[]</a:t>
            </a:r>
            <a:r>
              <a:rPr lang="en-DE" sz="1400" dirty="0"/>
              <a:t> has </a:t>
            </a:r>
            <a:r>
              <a:rPr lang="en-GB" sz="1400" dirty="0"/>
              <a:t>been </a:t>
            </a:r>
            <a:r>
              <a:rPr lang="en-DE" sz="1400" dirty="0"/>
              <a:t>reached. It</a:t>
            </a:r>
            <a:r>
              <a:rPr lang="zh-CN" altLang="en-US" sz="1400" dirty="0"/>
              <a:t> </a:t>
            </a:r>
            <a:r>
              <a:rPr lang="en-DE" sz="1400" dirty="0"/>
              <a:t>only stops when seeing the end-of-string character </a:t>
            </a:r>
            <a:r>
              <a:rPr lang="en-DE" sz="1400" dirty="0">
                <a:solidFill>
                  <a:schemeClr val="bg2"/>
                </a:solidFill>
                <a:latin typeface="Consolas" panose="020B0609020204030204" pitchFamily="49" charset="0"/>
                <a:cs typeface="Consolas" panose="020B0609020204030204" pitchFamily="49" charset="0"/>
              </a:rPr>
              <a:t>'\0’</a:t>
            </a:r>
            <a:r>
              <a:rPr lang="en-DE" sz="1400" dirty="0"/>
              <a:t>.</a:t>
            </a:r>
          </a:p>
          <a:p>
            <a:pPr marL="285750" indent="-285750">
              <a:spcAft>
                <a:spcPts val="600"/>
              </a:spcAft>
              <a:buFont typeface="Arial" panose="020B0604020202020204" pitchFamily="34" charset="0"/>
              <a:buChar char="•"/>
            </a:pPr>
            <a:r>
              <a:rPr lang="en-US" altLang="zh-CN" sz="1400" dirty="0"/>
              <a:t>Contents</a:t>
            </a:r>
            <a:r>
              <a:rPr lang="zh-CN" altLang="en-US" sz="1400" dirty="0"/>
              <a:t> </a:t>
            </a:r>
            <a:r>
              <a:rPr lang="en-DE" sz="1400" dirty="0"/>
              <a:t>in the memory above </a:t>
            </a:r>
            <a:r>
              <a:rPr lang="en-DE" sz="1400" dirty="0">
                <a:solidFill>
                  <a:schemeClr val="bg2"/>
                </a:solidFill>
                <a:latin typeface="Consolas" panose="020B0609020204030204" pitchFamily="49" charset="0"/>
                <a:cs typeface="Consolas" panose="020B0609020204030204" pitchFamily="49" charset="0"/>
              </a:rPr>
              <a:t>buffer[]</a:t>
            </a:r>
            <a:r>
              <a:rPr lang="en-DE" sz="1400" dirty="0">
                <a:solidFill>
                  <a:schemeClr val="bg2"/>
                </a:solidFill>
                <a:latin typeface="Arial" panose="020B0604020202020204" pitchFamily="34" charset="0"/>
                <a:cs typeface="Arial" panose="020B0604020202020204" pitchFamily="34" charset="0"/>
              </a:rPr>
              <a:t> </a:t>
            </a:r>
            <a:r>
              <a:rPr lang="en-DE" sz="1400" dirty="0"/>
              <a:t>will be </a:t>
            </a:r>
            <a:r>
              <a:rPr lang="en-US" altLang="zh-CN" sz="1400" dirty="0"/>
              <a:t>overflowed,</a:t>
            </a:r>
            <a:r>
              <a:rPr lang="zh-CN" altLang="en-US" sz="1400" dirty="0"/>
              <a:t> </a:t>
            </a:r>
            <a:r>
              <a:rPr lang="en-GB" altLang="zh-CN" sz="1400" dirty="0"/>
              <a:t>and </a:t>
            </a:r>
            <a:r>
              <a:rPr lang="en-US" altLang="zh-CN" sz="1400" dirty="0"/>
              <a:t>other</a:t>
            </a:r>
            <a:r>
              <a:rPr lang="zh-CN" altLang="en-US" sz="1400" dirty="0"/>
              <a:t> </a:t>
            </a:r>
            <a:r>
              <a:rPr lang="en-US" altLang="zh-CN" sz="1400" dirty="0"/>
              <a:t>spaces</a:t>
            </a:r>
            <a:r>
              <a:rPr lang="zh-CN" altLang="en-US" sz="1400" dirty="0"/>
              <a:t> </a:t>
            </a:r>
            <a:r>
              <a:rPr lang="en-US" altLang="zh-CN" sz="1400" dirty="0"/>
              <a:t>will</a:t>
            </a:r>
            <a:r>
              <a:rPr lang="zh-CN" altLang="en-US" sz="1400" dirty="0"/>
              <a:t> </a:t>
            </a:r>
            <a:r>
              <a:rPr lang="en-US" altLang="zh-CN" sz="1400" dirty="0"/>
              <a:t>be</a:t>
            </a:r>
            <a:r>
              <a:rPr lang="zh-CN" altLang="en-US" sz="1400" dirty="0"/>
              <a:t> </a:t>
            </a:r>
            <a:r>
              <a:rPr lang="en-DE" sz="1400" dirty="0"/>
              <a:t>overwritten by the characters at</a:t>
            </a:r>
            <a:r>
              <a:rPr lang="zh-CN" altLang="en-US" sz="1400" dirty="0"/>
              <a:t> </a:t>
            </a:r>
            <a:r>
              <a:rPr lang="en-DE" sz="1400" dirty="0"/>
              <a:t>the end of </a:t>
            </a:r>
            <a:r>
              <a:rPr lang="en-DE" sz="1400" dirty="0">
                <a:solidFill>
                  <a:schemeClr val="bg2"/>
                </a:solidFill>
                <a:latin typeface="Consolas" panose="020B0609020204030204" pitchFamily="49" charset="0"/>
                <a:cs typeface="Consolas" panose="020B0609020204030204" pitchFamily="49" charset="0"/>
              </a:rPr>
              <a:t>str</a:t>
            </a:r>
            <a:r>
              <a:rPr lang="en-DE" sz="1400" dirty="0"/>
              <a:t>.</a:t>
            </a:r>
          </a:p>
        </p:txBody>
      </p:sp>
    </p:spTree>
    <p:extLst>
      <p:ext uri="{BB962C8B-B14F-4D97-AF65-F5344CB8AC3E}">
        <p14:creationId xmlns:p14="http://schemas.microsoft.com/office/powerpoint/2010/main" val="403407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FBD17-93F0-5392-B678-CA9788C2004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6C5D7C8-CC44-AF94-DE12-C6F6146B102F}"/>
              </a:ext>
            </a:extLst>
          </p:cNvPr>
          <p:cNvSpPr>
            <a:spLocks noGrp="1"/>
          </p:cNvSpPr>
          <p:nvPr>
            <p:ph type="sldNum" sz="quarter" idx="11"/>
          </p:nvPr>
        </p:nvSpPr>
        <p:spPr/>
        <p:txBody>
          <a:bodyPr/>
          <a:lstStyle/>
          <a:p>
            <a:fld id="{CE58CB1E-F828-4F11-99E0-327109AF9DA4}" type="slidenum">
              <a:rPr lang="de-DE" smtClean="0"/>
              <a:pPr/>
              <a:t>12</a:t>
            </a:fld>
            <a:endParaRPr lang="de-DE" dirty="0"/>
          </a:p>
        </p:txBody>
      </p:sp>
      <p:sp>
        <p:nvSpPr>
          <p:cNvPr id="5" name="Title 4">
            <a:extLst>
              <a:ext uri="{FF2B5EF4-FFF2-40B4-BE49-F238E27FC236}">
                <a16:creationId xmlns:a16="http://schemas.microsoft.com/office/drawing/2014/main" id="{64486412-281D-C3EA-2D21-F9E1CB430E7E}"/>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F47A9371-A40F-FC59-3CDB-C38712BFE626}"/>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Buffer</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Overflow</a:t>
            </a:r>
          </a:p>
        </p:txBody>
      </p:sp>
      <p:sp>
        <p:nvSpPr>
          <p:cNvPr id="7" name="TextBox 6">
            <a:extLst>
              <a:ext uri="{FF2B5EF4-FFF2-40B4-BE49-F238E27FC236}">
                <a16:creationId xmlns:a16="http://schemas.microsoft.com/office/drawing/2014/main" id="{50FCF2BE-95DF-15E3-417E-F1CDDE761E3D}"/>
              </a:ext>
            </a:extLst>
          </p:cNvPr>
          <p:cNvSpPr txBox="1"/>
          <p:nvPr/>
        </p:nvSpPr>
        <p:spPr>
          <a:xfrm>
            <a:off x="465501" y="1426127"/>
            <a:ext cx="4569412" cy="307777"/>
          </a:xfrm>
          <a:prstGeom prst="rect">
            <a:avLst/>
          </a:prstGeom>
          <a:noFill/>
        </p:spPr>
        <p:txBody>
          <a:bodyPr wrap="square">
            <a:spAutoFit/>
          </a:bodyPr>
          <a:lstStyle/>
          <a:p>
            <a:pPr>
              <a:spcAft>
                <a:spcPts val="600"/>
              </a:spcAft>
            </a:pPr>
            <a:r>
              <a:rPr lang="en-DE" sz="1400" dirty="0"/>
              <a:t>Before</a:t>
            </a:r>
            <a:r>
              <a:rPr lang="zh-CN" altLang="en-US" sz="1400" dirty="0"/>
              <a:t> </a:t>
            </a:r>
            <a:r>
              <a:rPr lang="en-US" altLang="zh-CN" sz="1400" dirty="0"/>
              <a:t>the</a:t>
            </a:r>
            <a:r>
              <a:rPr lang="zh-CN" altLang="en-US" sz="1400" dirty="0"/>
              <a:t> </a:t>
            </a:r>
            <a:r>
              <a:rPr lang="en-US" altLang="zh-CN" sz="1400" dirty="0" err="1">
                <a:solidFill>
                  <a:schemeClr val="bg2"/>
                </a:solidFill>
                <a:latin typeface="Consolas" panose="020B0609020204030204" pitchFamily="49" charset="0"/>
                <a:cs typeface="Consolas" panose="020B0609020204030204" pitchFamily="49" charset="0"/>
              </a:rPr>
              <a:t>strcpy</a:t>
            </a:r>
            <a:r>
              <a:rPr lang="en-US" altLang="zh-CN" sz="1400" dirty="0"/>
              <a:t>:</a:t>
            </a:r>
            <a:endParaRPr lang="en-DE" sz="1400" dirty="0"/>
          </a:p>
        </p:txBody>
      </p:sp>
      <p:graphicFrame>
        <p:nvGraphicFramePr>
          <p:cNvPr id="8" name="Table 7">
            <a:extLst>
              <a:ext uri="{FF2B5EF4-FFF2-40B4-BE49-F238E27FC236}">
                <a16:creationId xmlns:a16="http://schemas.microsoft.com/office/drawing/2014/main" id="{8891CADB-E2BB-A992-F227-AAB210D1B1B7}"/>
              </a:ext>
            </a:extLst>
          </p:cNvPr>
          <p:cNvGraphicFramePr>
            <a:graphicFrameLocks noGrp="1"/>
          </p:cNvGraphicFramePr>
          <p:nvPr>
            <p:extLst>
              <p:ext uri="{D42A27DB-BD31-4B8C-83A1-F6EECF244321}">
                <p14:modId xmlns:p14="http://schemas.microsoft.com/office/powerpoint/2010/main" val="367561354"/>
              </p:ext>
            </p:extLst>
          </p:nvPr>
        </p:nvGraphicFramePr>
        <p:xfrm>
          <a:off x="569996" y="1795910"/>
          <a:ext cx="3706170" cy="579738"/>
        </p:xfrm>
        <a:graphic>
          <a:graphicData uri="http://schemas.openxmlformats.org/drawingml/2006/table">
            <a:tbl>
              <a:tblPr firstRow="1" bandRow="1">
                <a:tableStyleId>{5940675A-B579-460E-94D1-54222C63F5DA}</a:tableStyleId>
              </a:tblPr>
              <a:tblGrid>
                <a:gridCol w="370617">
                  <a:extLst>
                    <a:ext uri="{9D8B030D-6E8A-4147-A177-3AD203B41FA5}">
                      <a16:colId xmlns:a16="http://schemas.microsoft.com/office/drawing/2014/main" val="1048539977"/>
                    </a:ext>
                  </a:extLst>
                </a:gridCol>
                <a:gridCol w="370617">
                  <a:extLst>
                    <a:ext uri="{9D8B030D-6E8A-4147-A177-3AD203B41FA5}">
                      <a16:colId xmlns:a16="http://schemas.microsoft.com/office/drawing/2014/main" val="4219511025"/>
                    </a:ext>
                  </a:extLst>
                </a:gridCol>
                <a:gridCol w="370617">
                  <a:extLst>
                    <a:ext uri="{9D8B030D-6E8A-4147-A177-3AD203B41FA5}">
                      <a16:colId xmlns:a16="http://schemas.microsoft.com/office/drawing/2014/main" val="3532647342"/>
                    </a:ext>
                  </a:extLst>
                </a:gridCol>
                <a:gridCol w="370617">
                  <a:extLst>
                    <a:ext uri="{9D8B030D-6E8A-4147-A177-3AD203B41FA5}">
                      <a16:colId xmlns:a16="http://schemas.microsoft.com/office/drawing/2014/main" val="2932732860"/>
                    </a:ext>
                  </a:extLst>
                </a:gridCol>
                <a:gridCol w="370617">
                  <a:extLst>
                    <a:ext uri="{9D8B030D-6E8A-4147-A177-3AD203B41FA5}">
                      <a16:colId xmlns:a16="http://schemas.microsoft.com/office/drawing/2014/main" val="695350611"/>
                    </a:ext>
                  </a:extLst>
                </a:gridCol>
                <a:gridCol w="370617">
                  <a:extLst>
                    <a:ext uri="{9D8B030D-6E8A-4147-A177-3AD203B41FA5}">
                      <a16:colId xmlns:a16="http://schemas.microsoft.com/office/drawing/2014/main" val="3079880346"/>
                    </a:ext>
                  </a:extLst>
                </a:gridCol>
                <a:gridCol w="370617">
                  <a:extLst>
                    <a:ext uri="{9D8B030D-6E8A-4147-A177-3AD203B41FA5}">
                      <a16:colId xmlns:a16="http://schemas.microsoft.com/office/drawing/2014/main" val="1228723772"/>
                    </a:ext>
                  </a:extLst>
                </a:gridCol>
                <a:gridCol w="370617">
                  <a:extLst>
                    <a:ext uri="{9D8B030D-6E8A-4147-A177-3AD203B41FA5}">
                      <a16:colId xmlns:a16="http://schemas.microsoft.com/office/drawing/2014/main" val="3656868495"/>
                    </a:ext>
                  </a:extLst>
                </a:gridCol>
                <a:gridCol w="370617">
                  <a:extLst>
                    <a:ext uri="{9D8B030D-6E8A-4147-A177-3AD203B41FA5}">
                      <a16:colId xmlns:a16="http://schemas.microsoft.com/office/drawing/2014/main" val="2726017412"/>
                    </a:ext>
                  </a:extLst>
                </a:gridCol>
                <a:gridCol w="370617">
                  <a:extLst>
                    <a:ext uri="{9D8B030D-6E8A-4147-A177-3AD203B41FA5}">
                      <a16:colId xmlns:a16="http://schemas.microsoft.com/office/drawing/2014/main" val="2350011310"/>
                    </a:ext>
                  </a:extLst>
                </a:gridCol>
              </a:tblGrid>
              <a:tr h="289869">
                <a:tc gridSpan="8">
                  <a:txBody>
                    <a:bodyPr/>
                    <a:lstStyle/>
                    <a:p>
                      <a:pPr algn="ctr"/>
                      <a:r>
                        <a:rPr lang="en-US" altLang="zh-CN" sz="1100" dirty="0">
                          <a:latin typeface="Arial" panose="020B0604020202020204" pitchFamily="34" charset="0"/>
                          <a:cs typeface="Arial" panose="020B0604020202020204" pitchFamily="34" charset="0"/>
                        </a:rPr>
                        <a:t>[null</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string]</a:t>
                      </a:r>
                      <a:endParaRPr lang="en-DE" sz="1100" dirty="0">
                        <a:latin typeface="Arial" panose="020B0604020202020204" pitchFamily="34" charset="0"/>
                        <a:cs typeface="Arial" panose="020B0604020202020204" pitchFamily="34" charset="0"/>
                      </a:endParaRPr>
                    </a:p>
                  </a:txBody>
                  <a:tcPr/>
                </a:tc>
                <a:tc hMerge="1">
                  <a:txBody>
                    <a:bodyPr/>
                    <a:lstStyle/>
                    <a:p>
                      <a:endParaRPr lang="en-DE" dirty="0"/>
                    </a:p>
                  </a:txBody>
                  <a:tcPr/>
                </a:tc>
                <a:tc hMerge="1">
                  <a:txBody>
                    <a:bodyPr/>
                    <a:lstStyle/>
                    <a:p>
                      <a:endParaRPr lang="en-DE" dirty="0"/>
                    </a:p>
                  </a:txBody>
                  <a:tcPr/>
                </a:tc>
                <a:tc hMerge="1">
                  <a:txBody>
                    <a:bodyPr/>
                    <a:lstStyle/>
                    <a:p>
                      <a:endParaRPr lang="en-DE" dirty="0"/>
                    </a:p>
                  </a:txBody>
                  <a:tcPr/>
                </a:tc>
                <a:tc hMerge="1">
                  <a:txBody>
                    <a:bodyPr/>
                    <a:lstStyle/>
                    <a:p>
                      <a:endParaRPr lang="en-DE"/>
                    </a:p>
                  </a:txBody>
                  <a:tcPr/>
                </a:tc>
                <a:tc hMerge="1">
                  <a:txBody>
                    <a:bodyPr/>
                    <a:lstStyle/>
                    <a:p>
                      <a:endParaRPr lang="en-DE" dirty="0"/>
                    </a:p>
                  </a:txBody>
                  <a:tcPr/>
                </a:tc>
                <a:tc hMerge="1">
                  <a:txBody>
                    <a:bodyPr/>
                    <a:lstStyle/>
                    <a:p>
                      <a:endParaRPr lang="en-DE" dirty="0"/>
                    </a:p>
                  </a:txBody>
                  <a:tcPr/>
                </a:tc>
                <a:tc hMerge="1">
                  <a:txBody>
                    <a:bodyPr/>
                    <a:lstStyle/>
                    <a:p>
                      <a:endParaRPr lang="en-DE" dirty="0"/>
                    </a:p>
                  </a:txBody>
                  <a:tcPr/>
                </a:tc>
                <a:tc gridSpan="2">
                  <a:txBody>
                    <a:bodyPr/>
                    <a:lstStyle/>
                    <a:p>
                      <a:pPr algn="ctr"/>
                      <a:r>
                        <a:rPr lang="en-US" altLang="zh-CN" sz="1100" dirty="0">
                          <a:latin typeface="Arial" panose="020B0604020202020204" pitchFamily="34" charset="0"/>
                          <a:cs typeface="Arial" panose="020B0604020202020204" pitchFamily="34" charset="0"/>
                        </a:rPr>
                        <a:t>1979</a:t>
                      </a:r>
                      <a:endParaRPr lang="en-DE" sz="1100" dirty="0">
                        <a:latin typeface="Arial" panose="020B0604020202020204" pitchFamily="34" charset="0"/>
                        <a:cs typeface="Arial" panose="020B0604020202020204" pitchFamily="34" charset="0"/>
                      </a:endParaRPr>
                    </a:p>
                  </a:txBody>
                  <a:tcPr/>
                </a:tc>
                <a:tc hMerge="1">
                  <a:txBody>
                    <a:bodyPr/>
                    <a:lstStyle/>
                    <a:p>
                      <a:endParaRPr lang="en-DE" dirty="0"/>
                    </a:p>
                  </a:txBody>
                  <a:tcPr/>
                </a:tc>
                <a:extLst>
                  <a:ext uri="{0D108BD9-81ED-4DB2-BD59-A6C34878D82A}">
                    <a16:rowId xmlns:a16="http://schemas.microsoft.com/office/drawing/2014/main" val="794799970"/>
                  </a:ext>
                </a:extLst>
              </a:tr>
              <a:tr h="289869">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BB</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07</a:t>
                      </a:r>
                      <a:endParaRPr lang="en-DE" sz="1100" dirty="0">
                        <a:latin typeface="Consolas" panose="020B0609020204030204" pitchFamily="49" charset="0"/>
                        <a:cs typeface="Consolas" panose="020B0609020204030204" pitchFamily="49" charset="0"/>
                      </a:endParaRPr>
                    </a:p>
                  </a:txBody>
                  <a:tcPr/>
                </a:tc>
                <a:extLst>
                  <a:ext uri="{0D108BD9-81ED-4DB2-BD59-A6C34878D82A}">
                    <a16:rowId xmlns:a16="http://schemas.microsoft.com/office/drawing/2014/main" val="2576361539"/>
                  </a:ext>
                </a:extLst>
              </a:tr>
            </a:tbl>
          </a:graphicData>
        </a:graphic>
      </p:graphicFrame>
      <p:sp>
        <p:nvSpPr>
          <p:cNvPr id="6" name="TextBox 5">
            <a:extLst>
              <a:ext uri="{FF2B5EF4-FFF2-40B4-BE49-F238E27FC236}">
                <a16:creationId xmlns:a16="http://schemas.microsoft.com/office/drawing/2014/main" id="{E6051615-C85D-3858-D521-960B16727A0A}"/>
              </a:ext>
            </a:extLst>
          </p:cNvPr>
          <p:cNvSpPr txBox="1"/>
          <p:nvPr/>
        </p:nvSpPr>
        <p:spPr>
          <a:xfrm>
            <a:off x="465501" y="2981303"/>
            <a:ext cx="4569412" cy="307777"/>
          </a:xfrm>
          <a:prstGeom prst="rect">
            <a:avLst/>
          </a:prstGeom>
          <a:noFill/>
        </p:spPr>
        <p:txBody>
          <a:bodyPr wrap="square">
            <a:spAutoFit/>
          </a:bodyPr>
          <a:lstStyle/>
          <a:p>
            <a:pPr>
              <a:spcAft>
                <a:spcPts val="600"/>
              </a:spcAft>
            </a:pPr>
            <a:r>
              <a:rPr lang="en-US" altLang="zh-CN" sz="1400" dirty="0"/>
              <a:t>After</a:t>
            </a:r>
            <a:r>
              <a:rPr lang="zh-CN" altLang="en-US" sz="1400" dirty="0"/>
              <a:t> </a:t>
            </a:r>
            <a:r>
              <a:rPr lang="en-US" altLang="zh-CN" sz="1400" dirty="0"/>
              <a:t>the</a:t>
            </a:r>
            <a:r>
              <a:rPr lang="zh-CN" altLang="en-US" sz="1400" dirty="0"/>
              <a:t> </a:t>
            </a:r>
            <a:r>
              <a:rPr lang="en-US" altLang="zh-CN" sz="1400" dirty="0" err="1">
                <a:solidFill>
                  <a:schemeClr val="bg2"/>
                </a:solidFill>
                <a:latin typeface="Consolas" panose="020B0609020204030204" pitchFamily="49" charset="0"/>
                <a:cs typeface="Consolas" panose="020B0609020204030204" pitchFamily="49" charset="0"/>
              </a:rPr>
              <a:t>strcpy</a:t>
            </a:r>
            <a:r>
              <a:rPr lang="en-US" altLang="zh-CN" sz="1400" dirty="0"/>
              <a:t>:</a:t>
            </a:r>
            <a:endParaRPr lang="en-DE" sz="1400" dirty="0"/>
          </a:p>
        </p:txBody>
      </p:sp>
      <p:graphicFrame>
        <p:nvGraphicFramePr>
          <p:cNvPr id="9" name="Table 8">
            <a:extLst>
              <a:ext uri="{FF2B5EF4-FFF2-40B4-BE49-F238E27FC236}">
                <a16:creationId xmlns:a16="http://schemas.microsoft.com/office/drawing/2014/main" id="{8FDCEB86-B652-C38A-CEE0-9E90EC83C483}"/>
              </a:ext>
            </a:extLst>
          </p:cNvPr>
          <p:cNvGraphicFramePr>
            <a:graphicFrameLocks noGrp="1"/>
          </p:cNvGraphicFramePr>
          <p:nvPr>
            <p:extLst>
              <p:ext uri="{D42A27DB-BD31-4B8C-83A1-F6EECF244321}">
                <p14:modId xmlns:p14="http://schemas.microsoft.com/office/powerpoint/2010/main" val="4181700316"/>
              </p:ext>
            </p:extLst>
          </p:nvPr>
        </p:nvGraphicFramePr>
        <p:xfrm>
          <a:off x="569997" y="3351086"/>
          <a:ext cx="3706170" cy="579738"/>
        </p:xfrm>
        <a:graphic>
          <a:graphicData uri="http://schemas.openxmlformats.org/drawingml/2006/table">
            <a:tbl>
              <a:tblPr firstRow="1" bandRow="1">
                <a:tableStyleId>{5940675A-B579-460E-94D1-54222C63F5DA}</a:tableStyleId>
              </a:tblPr>
              <a:tblGrid>
                <a:gridCol w="370617">
                  <a:extLst>
                    <a:ext uri="{9D8B030D-6E8A-4147-A177-3AD203B41FA5}">
                      <a16:colId xmlns:a16="http://schemas.microsoft.com/office/drawing/2014/main" val="1048539977"/>
                    </a:ext>
                  </a:extLst>
                </a:gridCol>
                <a:gridCol w="370617">
                  <a:extLst>
                    <a:ext uri="{9D8B030D-6E8A-4147-A177-3AD203B41FA5}">
                      <a16:colId xmlns:a16="http://schemas.microsoft.com/office/drawing/2014/main" val="4219511025"/>
                    </a:ext>
                  </a:extLst>
                </a:gridCol>
                <a:gridCol w="370617">
                  <a:extLst>
                    <a:ext uri="{9D8B030D-6E8A-4147-A177-3AD203B41FA5}">
                      <a16:colId xmlns:a16="http://schemas.microsoft.com/office/drawing/2014/main" val="3532647342"/>
                    </a:ext>
                  </a:extLst>
                </a:gridCol>
                <a:gridCol w="370617">
                  <a:extLst>
                    <a:ext uri="{9D8B030D-6E8A-4147-A177-3AD203B41FA5}">
                      <a16:colId xmlns:a16="http://schemas.microsoft.com/office/drawing/2014/main" val="2932732860"/>
                    </a:ext>
                  </a:extLst>
                </a:gridCol>
                <a:gridCol w="370617">
                  <a:extLst>
                    <a:ext uri="{9D8B030D-6E8A-4147-A177-3AD203B41FA5}">
                      <a16:colId xmlns:a16="http://schemas.microsoft.com/office/drawing/2014/main" val="695350611"/>
                    </a:ext>
                  </a:extLst>
                </a:gridCol>
                <a:gridCol w="370617">
                  <a:extLst>
                    <a:ext uri="{9D8B030D-6E8A-4147-A177-3AD203B41FA5}">
                      <a16:colId xmlns:a16="http://schemas.microsoft.com/office/drawing/2014/main" val="3079880346"/>
                    </a:ext>
                  </a:extLst>
                </a:gridCol>
                <a:gridCol w="370617">
                  <a:extLst>
                    <a:ext uri="{9D8B030D-6E8A-4147-A177-3AD203B41FA5}">
                      <a16:colId xmlns:a16="http://schemas.microsoft.com/office/drawing/2014/main" val="1228723772"/>
                    </a:ext>
                  </a:extLst>
                </a:gridCol>
                <a:gridCol w="370617">
                  <a:extLst>
                    <a:ext uri="{9D8B030D-6E8A-4147-A177-3AD203B41FA5}">
                      <a16:colId xmlns:a16="http://schemas.microsoft.com/office/drawing/2014/main" val="3656868495"/>
                    </a:ext>
                  </a:extLst>
                </a:gridCol>
                <a:gridCol w="370617">
                  <a:extLst>
                    <a:ext uri="{9D8B030D-6E8A-4147-A177-3AD203B41FA5}">
                      <a16:colId xmlns:a16="http://schemas.microsoft.com/office/drawing/2014/main" val="2726017412"/>
                    </a:ext>
                  </a:extLst>
                </a:gridCol>
                <a:gridCol w="370617">
                  <a:extLst>
                    <a:ext uri="{9D8B030D-6E8A-4147-A177-3AD203B41FA5}">
                      <a16:colId xmlns:a16="http://schemas.microsoft.com/office/drawing/2014/main" val="2350011310"/>
                    </a:ext>
                  </a:extLst>
                </a:gridCol>
              </a:tblGrid>
              <a:tr h="289869">
                <a:tc>
                  <a:txBody>
                    <a:bodyPr/>
                    <a:lstStyle/>
                    <a:p>
                      <a:pPr algn="ctr"/>
                      <a:r>
                        <a:rPr lang="en-US" altLang="zh-CN" sz="1100" dirty="0">
                          <a:latin typeface="Consolas" panose="020B0609020204030204" pitchFamily="49" charset="0"/>
                          <a:cs typeface="Consolas" panose="020B0609020204030204" pitchFamily="49" charset="0"/>
                        </a:rPr>
                        <a:t>‘e’</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‘x’</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‘c’</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‘e’</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‘s’</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‘s’</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a:t>
                      </a:r>
                      <a:r>
                        <a:rPr lang="en-US" altLang="zh-CN" sz="1100" dirty="0" err="1">
                          <a:latin typeface="Consolas" panose="020B0609020204030204" pitchFamily="49" charset="0"/>
                          <a:cs typeface="Consolas" panose="020B0609020204030204" pitchFamily="49" charset="0"/>
                        </a:rPr>
                        <a:t>i</a:t>
                      </a:r>
                      <a:r>
                        <a:rPr lang="en-US" altLang="zh-CN" sz="1100" dirty="0">
                          <a:latin typeface="Consolas" panose="020B0609020204030204" pitchFamily="49" charset="0"/>
                          <a:cs typeface="Consolas" panose="020B0609020204030204" pitchFamily="49" charset="0"/>
                        </a:rPr>
                        <a:t>’</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‘v’</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‘e’</a:t>
                      </a:r>
                      <a:endParaRPr lang="en-DE" sz="1100" dirty="0">
                        <a:latin typeface="Consolas" panose="020B0609020204030204" pitchFamily="49" charset="0"/>
                        <a:cs typeface="Consolas" panose="020B0609020204030204" pitchFamily="49" charset="0"/>
                      </a:endParaRPr>
                    </a:p>
                  </a:txBody>
                  <a:tcPr>
                    <a:solidFill>
                      <a:schemeClr val="accent5">
                        <a:lumMod val="40000"/>
                        <a:lumOff val="60000"/>
                      </a:schemeClr>
                    </a:solidFill>
                  </a:tcPr>
                </a:tc>
                <a:tc>
                  <a:txBody>
                    <a:bodyPr/>
                    <a:lstStyle/>
                    <a:p>
                      <a:pPr algn="ctr"/>
                      <a:r>
                        <a:rPr lang="en-US" altLang="zh-CN" sz="1100" dirty="0">
                          <a:latin typeface="Consolas" panose="020B0609020204030204" pitchFamily="49" charset="0"/>
                          <a:cs typeface="Consolas" panose="020B0609020204030204" pitchFamily="49" charset="0"/>
                        </a:rPr>
                        <a:t>\0</a:t>
                      </a:r>
                      <a:endParaRPr lang="en-DE" sz="1100" dirty="0">
                        <a:latin typeface="Consolas" panose="020B0609020204030204" pitchFamily="49" charset="0"/>
                        <a:cs typeface="Consolas" panose="020B0609020204030204" pitchFamily="49" charset="0"/>
                      </a:endParaRPr>
                    </a:p>
                  </a:txBody>
                  <a:tcPr>
                    <a:solidFill>
                      <a:schemeClr val="accent5">
                        <a:lumMod val="40000"/>
                        <a:lumOff val="60000"/>
                      </a:schemeClr>
                    </a:solidFill>
                  </a:tcPr>
                </a:tc>
                <a:extLst>
                  <a:ext uri="{0D108BD9-81ED-4DB2-BD59-A6C34878D82A}">
                    <a16:rowId xmlns:a16="http://schemas.microsoft.com/office/drawing/2014/main" val="351839046"/>
                  </a:ext>
                </a:extLst>
              </a:tr>
              <a:tr h="289869">
                <a:tc>
                  <a:txBody>
                    <a:bodyPr/>
                    <a:lstStyle/>
                    <a:p>
                      <a:pPr algn="ctr"/>
                      <a:r>
                        <a:rPr lang="en-US" altLang="zh-CN" sz="1100" dirty="0">
                          <a:latin typeface="Consolas" panose="020B0609020204030204" pitchFamily="49" charset="0"/>
                          <a:cs typeface="Consolas" panose="020B0609020204030204" pitchFamily="49" charset="0"/>
                        </a:rPr>
                        <a:t>65</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78</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63</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65</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73</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73</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69</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76</a:t>
                      </a:r>
                      <a:endParaRPr lang="en-DE" sz="1100" dirty="0">
                        <a:latin typeface="Consolas" panose="020B0609020204030204" pitchFamily="49" charset="0"/>
                        <a:cs typeface="Consolas" panose="020B0609020204030204" pitchFamily="49" charset="0"/>
                      </a:endParaRPr>
                    </a:p>
                  </a:txBody>
                  <a:tcPr/>
                </a:tc>
                <a:tc>
                  <a:txBody>
                    <a:bodyPr/>
                    <a:lstStyle/>
                    <a:p>
                      <a:pPr algn="ctr"/>
                      <a:r>
                        <a:rPr lang="en-US" altLang="zh-CN" sz="1100" dirty="0">
                          <a:latin typeface="Consolas" panose="020B0609020204030204" pitchFamily="49" charset="0"/>
                          <a:cs typeface="Consolas" panose="020B0609020204030204" pitchFamily="49" charset="0"/>
                        </a:rPr>
                        <a:t>65</a:t>
                      </a:r>
                      <a:endParaRPr lang="en-DE" sz="1100" dirty="0">
                        <a:latin typeface="Consolas" panose="020B0609020204030204" pitchFamily="49" charset="0"/>
                        <a:cs typeface="Consolas" panose="020B0609020204030204" pitchFamily="49" charset="0"/>
                      </a:endParaRPr>
                    </a:p>
                  </a:txBody>
                  <a:tcPr>
                    <a:solidFill>
                      <a:schemeClr val="accent5">
                        <a:lumMod val="40000"/>
                        <a:lumOff val="60000"/>
                      </a:schemeClr>
                    </a:solidFill>
                  </a:tcPr>
                </a:tc>
                <a:tc>
                  <a:txBody>
                    <a:bodyPr/>
                    <a:lstStyle/>
                    <a:p>
                      <a:pPr algn="ctr"/>
                      <a:r>
                        <a:rPr lang="en-US" altLang="zh-CN" sz="1100" dirty="0">
                          <a:latin typeface="Consolas" panose="020B0609020204030204" pitchFamily="49" charset="0"/>
                          <a:cs typeface="Consolas" panose="020B0609020204030204" pitchFamily="49" charset="0"/>
                        </a:rPr>
                        <a:t>00</a:t>
                      </a:r>
                      <a:endParaRPr lang="en-DE" sz="1100" dirty="0">
                        <a:latin typeface="Consolas" panose="020B0609020204030204" pitchFamily="49" charset="0"/>
                        <a:cs typeface="Consolas" panose="020B0609020204030204" pitchFamily="49" charset="0"/>
                      </a:endParaRPr>
                    </a:p>
                  </a:txBody>
                  <a:tcPr>
                    <a:solidFill>
                      <a:schemeClr val="accent5">
                        <a:lumMod val="40000"/>
                        <a:lumOff val="60000"/>
                      </a:schemeClr>
                    </a:solidFill>
                  </a:tcPr>
                </a:tc>
                <a:extLst>
                  <a:ext uri="{0D108BD9-81ED-4DB2-BD59-A6C34878D82A}">
                    <a16:rowId xmlns:a16="http://schemas.microsoft.com/office/drawing/2014/main" val="2576361539"/>
                  </a:ext>
                </a:extLst>
              </a:tr>
            </a:tbl>
          </a:graphicData>
        </a:graphic>
      </p:graphicFrame>
      <p:sp>
        <p:nvSpPr>
          <p:cNvPr id="10" name="TextBox 9">
            <a:extLst>
              <a:ext uri="{FF2B5EF4-FFF2-40B4-BE49-F238E27FC236}">
                <a16:creationId xmlns:a16="http://schemas.microsoft.com/office/drawing/2014/main" id="{9B39558F-7C94-0606-0D41-2DAEF7D5B3C9}"/>
              </a:ext>
            </a:extLst>
          </p:cNvPr>
          <p:cNvSpPr txBox="1"/>
          <p:nvPr/>
        </p:nvSpPr>
        <p:spPr>
          <a:xfrm>
            <a:off x="465501" y="4062128"/>
            <a:ext cx="4007887" cy="523220"/>
          </a:xfrm>
          <a:prstGeom prst="rect">
            <a:avLst/>
          </a:prstGeom>
          <a:noFill/>
        </p:spPr>
        <p:txBody>
          <a:bodyPr wrap="square">
            <a:spAutoFit/>
          </a:bodyPr>
          <a:lstStyle/>
          <a:p>
            <a:pPr>
              <a:spcAft>
                <a:spcPts val="600"/>
              </a:spcAft>
            </a:pPr>
            <a:r>
              <a:rPr lang="en-US" altLang="zh-CN" sz="1400" dirty="0"/>
              <a:t>The</a:t>
            </a:r>
            <a:r>
              <a:rPr lang="zh-CN" altLang="en-US" sz="1400" dirty="0"/>
              <a:t> </a:t>
            </a:r>
            <a:r>
              <a:rPr lang="en-US" altLang="zh-CN" sz="1400" dirty="0"/>
              <a:t>value</a:t>
            </a:r>
            <a:r>
              <a:rPr lang="zh-CN" altLang="en-US" sz="1400" dirty="0"/>
              <a:t> </a:t>
            </a:r>
            <a:r>
              <a:rPr lang="en-US" altLang="zh-CN" sz="1400" dirty="0"/>
              <a:t>of</a:t>
            </a:r>
            <a:r>
              <a:rPr lang="zh-CN" altLang="en-US" sz="1400" dirty="0"/>
              <a:t> </a:t>
            </a:r>
            <a:r>
              <a:rPr lang="en-US" altLang="zh-CN" sz="1400" dirty="0"/>
              <a:t>the</a:t>
            </a:r>
            <a:r>
              <a:rPr lang="zh-CN" altLang="en-US" sz="1400" dirty="0"/>
              <a:t> </a:t>
            </a:r>
            <a:r>
              <a:rPr lang="en-US" altLang="zh-CN" sz="1400" dirty="0"/>
              <a:t>variable</a:t>
            </a:r>
            <a:r>
              <a:rPr lang="zh-CN" altLang="en-US" sz="1400" dirty="0"/>
              <a:t> </a:t>
            </a:r>
            <a:r>
              <a:rPr lang="en-US" altLang="zh-CN" sz="1400" dirty="0">
                <a:solidFill>
                  <a:schemeClr val="bg2"/>
                </a:solidFill>
                <a:latin typeface="Consolas" panose="020B0609020204030204" pitchFamily="49" charset="0"/>
                <a:cs typeface="Consolas" panose="020B0609020204030204" pitchFamily="49" charset="0"/>
              </a:rPr>
              <a:t>a</a:t>
            </a:r>
            <a:r>
              <a:rPr lang="zh-CN" altLang="en-US" sz="1400" dirty="0"/>
              <a:t> </a:t>
            </a:r>
            <a:r>
              <a:rPr lang="en-US" altLang="zh-CN" sz="1400" dirty="0"/>
              <a:t>becomes</a:t>
            </a:r>
            <a:r>
              <a:rPr lang="zh-CN" altLang="en-US" sz="1400" dirty="0"/>
              <a:t> </a:t>
            </a:r>
            <a:r>
              <a:rPr lang="en-US" altLang="zh-CN" sz="1400" dirty="0">
                <a:latin typeface="Consolas" panose="020B0609020204030204" pitchFamily="49" charset="0"/>
                <a:cs typeface="Consolas" panose="020B0609020204030204" pitchFamily="49" charset="0"/>
              </a:rPr>
              <a:t>101</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(converted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from</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Hex</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number</a:t>
            </a:r>
            <a:r>
              <a:rPr lang="zh-CN" altLang="en-US" sz="1400" dirty="0">
                <a:latin typeface="Arial" panose="020B0604020202020204" pitchFamily="34" charset="0"/>
                <a:cs typeface="Arial" panose="020B0604020202020204" pitchFamily="34" charset="0"/>
              </a:rPr>
              <a:t> </a:t>
            </a:r>
            <a:r>
              <a:rPr lang="en-US" altLang="zh-CN" sz="1400" dirty="0">
                <a:latin typeface="Consolas" panose="020B0609020204030204" pitchFamily="49" charset="0"/>
                <a:cs typeface="Consolas" panose="020B0609020204030204" pitchFamily="49" charset="0"/>
              </a:rPr>
              <a:t>0065</a:t>
            </a:r>
            <a:r>
              <a:rPr lang="en-US" altLang="zh-CN" sz="1400" dirty="0">
                <a:latin typeface="Arial" panose="020B0604020202020204" pitchFamily="34" charset="0"/>
                <a:cs typeface="Arial" panose="020B0604020202020204" pitchFamily="34" charset="0"/>
              </a:rPr>
              <a:t>)</a:t>
            </a:r>
            <a:r>
              <a:rPr lang="en-US" altLang="zh-CN" sz="1400" dirty="0"/>
              <a:t>.</a:t>
            </a:r>
            <a:endParaRPr lang="en-DE" sz="1400" dirty="0"/>
          </a:p>
        </p:txBody>
      </p:sp>
      <p:sp>
        <p:nvSpPr>
          <p:cNvPr id="12" name="TextBox 11">
            <a:extLst>
              <a:ext uri="{FF2B5EF4-FFF2-40B4-BE49-F238E27FC236}">
                <a16:creationId xmlns:a16="http://schemas.microsoft.com/office/drawing/2014/main" id="{848DCA27-7FC7-2727-649A-BA1D4240EFC5}"/>
              </a:ext>
            </a:extLst>
          </p:cNvPr>
          <p:cNvSpPr txBox="1"/>
          <p:nvPr/>
        </p:nvSpPr>
        <p:spPr>
          <a:xfrm>
            <a:off x="462913" y="2571811"/>
            <a:ext cx="4572000" cy="307777"/>
          </a:xfrm>
          <a:prstGeom prst="rect">
            <a:avLst/>
          </a:prstGeom>
          <a:noFill/>
        </p:spPr>
        <p:txBody>
          <a:bodyPr wrap="square">
            <a:spAutoFit/>
          </a:bodyPr>
          <a:lstStyle/>
          <a:p>
            <a:r>
              <a:rPr lang="en-GB" sz="1400" dirty="0">
                <a:solidFill>
                  <a:srgbClr val="000000"/>
                </a:solidFill>
                <a:effectLst/>
                <a:latin typeface="Arial" panose="020B0604020202020204" pitchFamily="34" charset="0"/>
                <a:cs typeface="Arial" panose="020B0604020202020204" pitchFamily="34" charset="0"/>
              </a:rPr>
              <a:t>Because </a:t>
            </a:r>
            <a:r>
              <a:rPr lang="en-US" altLang="zh-CN" sz="1400" dirty="0" err="1">
                <a:solidFill>
                  <a:schemeClr val="bg2"/>
                </a:solidFill>
                <a:latin typeface="Consolas" panose="020B0609020204030204" pitchFamily="49" charset="0"/>
                <a:cs typeface="Consolas" panose="020B0609020204030204" pitchFamily="49" charset="0"/>
              </a:rPr>
              <a:t>strcpy</a:t>
            </a:r>
            <a:r>
              <a:rPr lang="en-US" altLang="zh-CN" sz="1400" dirty="0">
                <a:solidFill>
                  <a:schemeClr val="bg2"/>
                </a:solidFill>
                <a:latin typeface="Consolas" panose="020B0609020204030204" pitchFamily="49" charset="0"/>
                <a:cs typeface="Consolas" panose="020B0609020204030204" pitchFamily="49" charset="0"/>
              </a:rPr>
              <a:t>()</a:t>
            </a:r>
            <a:r>
              <a:rPr lang="en-GB" sz="1400" dirty="0">
                <a:solidFill>
                  <a:srgbClr val="000000"/>
                </a:solidFill>
                <a:effectLst/>
                <a:latin typeface="Arial" panose="020B0604020202020204" pitchFamily="34" charset="0"/>
                <a:cs typeface="Arial" panose="020B0604020202020204" pitchFamily="34" charset="0"/>
              </a:rPr>
              <a:t> does not check boundaries</a:t>
            </a:r>
            <a:r>
              <a:rPr lang="en-US" altLang="zh-CN" sz="1400" dirty="0">
                <a:solidFill>
                  <a:srgbClr val="000000"/>
                </a:solidFill>
                <a:effectLst/>
                <a:latin typeface="Arial" panose="020B0604020202020204" pitchFamily="34" charset="0"/>
                <a:cs typeface="Arial" panose="020B0604020202020204" pitchFamily="34" charset="0"/>
              </a:rPr>
              <a:t>.</a:t>
            </a:r>
            <a:endParaRPr lang="en-GB" sz="1400" dirty="0">
              <a:solidFill>
                <a:srgbClr val="000000"/>
              </a:solidFill>
              <a:effectLst/>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CC00C535-4083-E54A-8612-264AF2570EB3}"/>
              </a:ext>
            </a:extLst>
          </p:cNvPr>
          <p:cNvPicPr>
            <a:picLocks noChangeAspect="1"/>
          </p:cNvPicPr>
          <p:nvPr/>
        </p:nvPicPr>
        <p:blipFill>
          <a:blip r:embed="rId2"/>
          <a:stretch>
            <a:fillRect/>
          </a:stretch>
        </p:blipFill>
        <p:spPr>
          <a:xfrm>
            <a:off x="5237915" y="1484394"/>
            <a:ext cx="3074037" cy="1804686"/>
          </a:xfrm>
          <a:prstGeom prst="rect">
            <a:avLst/>
          </a:prstGeom>
          <a:ln>
            <a:solidFill>
              <a:schemeClr val="tx1"/>
            </a:solidFill>
          </a:ln>
        </p:spPr>
      </p:pic>
      <p:pic>
        <p:nvPicPr>
          <p:cNvPr id="13" name="Picture 12">
            <a:extLst>
              <a:ext uri="{FF2B5EF4-FFF2-40B4-BE49-F238E27FC236}">
                <a16:creationId xmlns:a16="http://schemas.microsoft.com/office/drawing/2014/main" id="{E4FBADD1-D8FB-E5A9-5946-2030AB0A5E5D}"/>
              </a:ext>
            </a:extLst>
          </p:cNvPr>
          <p:cNvPicPr>
            <a:picLocks noChangeAspect="1"/>
          </p:cNvPicPr>
          <p:nvPr/>
        </p:nvPicPr>
        <p:blipFill>
          <a:blip r:embed="rId3"/>
          <a:stretch>
            <a:fillRect/>
          </a:stretch>
        </p:blipFill>
        <p:spPr>
          <a:xfrm>
            <a:off x="4899711" y="3610815"/>
            <a:ext cx="3886200" cy="530171"/>
          </a:xfrm>
          <a:prstGeom prst="rect">
            <a:avLst/>
          </a:prstGeom>
          <a:ln>
            <a:solidFill>
              <a:schemeClr val="tx1"/>
            </a:solidFill>
          </a:ln>
        </p:spPr>
      </p:pic>
      <p:sp>
        <p:nvSpPr>
          <p:cNvPr id="14" name="TextBox 13">
            <a:extLst>
              <a:ext uri="{FF2B5EF4-FFF2-40B4-BE49-F238E27FC236}">
                <a16:creationId xmlns:a16="http://schemas.microsoft.com/office/drawing/2014/main" id="{CD9E4F6C-5078-5C20-EFB4-1CE0691FE0F2}"/>
              </a:ext>
            </a:extLst>
          </p:cNvPr>
          <p:cNvSpPr txBox="1"/>
          <p:nvPr/>
        </p:nvSpPr>
        <p:spPr>
          <a:xfrm>
            <a:off x="3518027" y="4834096"/>
            <a:ext cx="5267884" cy="276999"/>
          </a:xfrm>
          <a:prstGeom prst="rect">
            <a:avLst/>
          </a:prstGeom>
          <a:noFill/>
        </p:spPr>
        <p:txBody>
          <a:bodyPr wrap="square">
            <a:spAutoFit/>
          </a:bodyPr>
          <a:lstStyle/>
          <a:p>
            <a:r>
              <a:rPr lang="en-US" altLang="zh-CN" sz="1200" b="0" i="1" dirty="0">
                <a:solidFill>
                  <a:srgbClr val="1F1F1F"/>
                </a:solidFill>
                <a:effectLst/>
                <a:latin typeface="Arial" panose="020B0604020202020204" pitchFamily="34" charset="0"/>
                <a:cs typeface="Arial" panose="020B0604020202020204" pitchFamily="34" charset="0"/>
              </a:rPr>
              <a:t>A l</a:t>
            </a:r>
            <a:r>
              <a:rPr lang="en-GB" sz="1200" b="0" i="1" dirty="0" err="1">
                <a:solidFill>
                  <a:srgbClr val="040C28"/>
                </a:solidFill>
                <a:effectLst/>
                <a:latin typeface="Arial" panose="020B0604020202020204" pitchFamily="34" charset="0"/>
                <a:cs typeface="Arial" panose="020B0604020202020204" pitchFamily="34" charset="0"/>
              </a:rPr>
              <a:t>ittle</a:t>
            </a:r>
            <a:r>
              <a:rPr lang="en-GB" sz="1200" b="0" i="1" dirty="0">
                <a:solidFill>
                  <a:srgbClr val="040C28"/>
                </a:solidFill>
                <a:effectLst/>
                <a:latin typeface="Arial" panose="020B0604020202020204" pitchFamily="34" charset="0"/>
                <a:cs typeface="Arial" panose="020B0604020202020204" pitchFamily="34" charset="0"/>
              </a:rPr>
              <a:t>-endian</a:t>
            </a:r>
            <a:r>
              <a:rPr lang="zh-CN" altLang="en-US" sz="1200" b="0" i="1" dirty="0">
                <a:solidFill>
                  <a:srgbClr val="040C28"/>
                </a:solidFill>
                <a:effectLst/>
                <a:latin typeface="Arial" panose="020B0604020202020204" pitchFamily="34" charset="0"/>
                <a:cs typeface="Arial" panose="020B0604020202020204" pitchFamily="34" charset="0"/>
              </a:rPr>
              <a:t> </a:t>
            </a:r>
            <a:r>
              <a:rPr lang="en-US" altLang="zh-CN" sz="1200" b="0" i="1" dirty="0">
                <a:solidFill>
                  <a:srgbClr val="040C28"/>
                </a:solidFill>
                <a:effectLst/>
                <a:latin typeface="Arial" panose="020B0604020202020204" pitchFamily="34" charset="0"/>
                <a:cs typeface="Arial" panose="020B0604020202020204" pitchFamily="34" charset="0"/>
              </a:rPr>
              <a:t>scheme</a:t>
            </a:r>
            <a:r>
              <a:rPr lang="zh-CN" altLang="en-US" sz="1200" b="0" i="1" dirty="0">
                <a:solidFill>
                  <a:srgbClr val="040C28"/>
                </a:solidFill>
                <a:effectLst/>
                <a:latin typeface="Arial" panose="020B0604020202020204" pitchFamily="34" charset="0"/>
                <a:cs typeface="Arial" panose="020B0604020202020204" pitchFamily="34" charset="0"/>
              </a:rPr>
              <a:t> </a:t>
            </a:r>
            <a:r>
              <a:rPr lang="en-US" altLang="zh-CN" sz="1200" b="0" i="1" dirty="0">
                <a:solidFill>
                  <a:srgbClr val="040C28"/>
                </a:solidFill>
                <a:effectLst/>
                <a:latin typeface="Arial" panose="020B0604020202020204" pitchFamily="34" charset="0"/>
                <a:cs typeface="Arial" panose="020B0604020202020204" pitchFamily="34" charset="0"/>
              </a:rPr>
              <a:t>is</a:t>
            </a:r>
            <a:r>
              <a:rPr lang="zh-CN" altLang="en-US" sz="1200" b="0" i="1" dirty="0">
                <a:solidFill>
                  <a:srgbClr val="040C28"/>
                </a:solidFill>
                <a:effectLst/>
                <a:latin typeface="Arial" panose="020B0604020202020204" pitchFamily="34" charset="0"/>
                <a:cs typeface="Arial" panose="020B0604020202020204" pitchFamily="34" charset="0"/>
              </a:rPr>
              <a:t> </a:t>
            </a:r>
            <a:r>
              <a:rPr lang="en-US" altLang="zh-CN" sz="1200" b="0" i="1" dirty="0">
                <a:solidFill>
                  <a:srgbClr val="040C28"/>
                </a:solidFill>
                <a:effectLst/>
                <a:latin typeface="Arial" panose="020B0604020202020204" pitchFamily="34" charset="0"/>
                <a:cs typeface="Arial" panose="020B0604020202020204" pitchFamily="34" charset="0"/>
              </a:rPr>
              <a:t>assumed</a:t>
            </a:r>
            <a:r>
              <a:rPr lang="zh-CN" altLang="en-US" sz="1200" b="0" i="1" dirty="0">
                <a:solidFill>
                  <a:srgbClr val="040C28"/>
                </a:solidFill>
                <a:effectLst/>
                <a:latin typeface="Arial" panose="020B0604020202020204" pitchFamily="34" charset="0"/>
                <a:cs typeface="Arial" panose="020B0604020202020204" pitchFamily="34" charset="0"/>
              </a:rPr>
              <a:t> </a:t>
            </a:r>
            <a:r>
              <a:rPr lang="en-US" altLang="zh-CN" sz="1200" b="0" i="1" dirty="0">
                <a:solidFill>
                  <a:srgbClr val="040C28"/>
                </a:solidFill>
                <a:effectLst/>
                <a:latin typeface="Arial" panose="020B0604020202020204" pitchFamily="34" charset="0"/>
                <a:cs typeface="Arial" panose="020B0604020202020204" pitchFamily="34" charset="0"/>
              </a:rPr>
              <a:t>for</a:t>
            </a:r>
            <a:r>
              <a:rPr lang="zh-CN" altLang="en-US" sz="1200" b="0" i="1" dirty="0">
                <a:solidFill>
                  <a:srgbClr val="040C28"/>
                </a:solidFill>
                <a:effectLst/>
                <a:latin typeface="Arial" panose="020B0604020202020204" pitchFamily="34" charset="0"/>
                <a:cs typeface="Arial" panose="020B0604020202020204" pitchFamily="34" charset="0"/>
              </a:rPr>
              <a:t> </a:t>
            </a:r>
            <a:r>
              <a:rPr lang="en-US" altLang="zh-CN" sz="1200" i="1" dirty="0">
                <a:solidFill>
                  <a:srgbClr val="040C28"/>
                </a:solidFill>
                <a:latin typeface="Arial" panose="020B0604020202020204" pitchFamily="34" charset="0"/>
                <a:cs typeface="Arial" panose="020B0604020202020204" pitchFamily="34" charset="0"/>
              </a:rPr>
              <a:t>the</a:t>
            </a:r>
            <a:r>
              <a:rPr lang="zh-CN" altLang="en-US" sz="1200" i="1" dirty="0">
                <a:solidFill>
                  <a:srgbClr val="040C28"/>
                </a:solidFill>
                <a:latin typeface="Arial" panose="020B0604020202020204" pitchFamily="34" charset="0"/>
                <a:cs typeface="Arial" panose="020B0604020202020204" pitchFamily="34" charset="0"/>
              </a:rPr>
              <a:t> </a:t>
            </a:r>
            <a:r>
              <a:rPr lang="en-US" altLang="zh-CN" sz="1200" i="1" dirty="0">
                <a:solidFill>
                  <a:srgbClr val="040C28"/>
                </a:solidFill>
                <a:latin typeface="Arial" panose="020B0604020202020204" pitchFamily="34" charset="0"/>
                <a:cs typeface="Arial" panose="020B0604020202020204" pitchFamily="34" charset="0"/>
              </a:rPr>
              <a:t>mainstream</a:t>
            </a:r>
            <a:r>
              <a:rPr lang="zh-CN" altLang="en-US" sz="1200" i="1" dirty="0">
                <a:solidFill>
                  <a:srgbClr val="040C28"/>
                </a:solidFill>
                <a:latin typeface="Arial" panose="020B0604020202020204" pitchFamily="34" charset="0"/>
                <a:cs typeface="Arial" panose="020B0604020202020204" pitchFamily="34" charset="0"/>
              </a:rPr>
              <a:t> </a:t>
            </a:r>
            <a:r>
              <a:rPr lang="en-GB" sz="1200" b="0" i="1" dirty="0">
                <a:solidFill>
                  <a:srgbClr val="1F1F1F"/>
                </a:solidFill>
                <a:effectLst/>
                <a:latin typeface="Arial" panose="020B0604020202020204" pitchFamily="34" charset="0"/>
                <a:cs typeface="Arial" panose="020B0604020202020204" pitchFamily="34" charset="0"/>
              </a:rPr>
              <a:t>x86 architecture</a:t>
            </a:r>
            <a:r>
              <a:rPr lang="en-US" altLang="zh-CN" sz="1200" i="1" dirty="0">
                <a:solidFill>
                  <a:srgbClr val="040C28"/>
                </a:solidFill>
                <a:latin typeface="Arial" panose="020B0604020202020204" pitchFamily="34" charset="0"/>
                <a:cs typeface="Arial" panose="020B0604020202020204" pitchFamily="34" charset="0"/>
              </a:rPr>
              <a:t>.</a:t>
            </a:r>
            <a:endParaRPr lang="en-DE" sz="12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6010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4F218-41B1-17B1-8C05-8C2D8B0A03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4A712E0-EE47-B0B2-801E-5D65B3D04814}"/>
              </a:ext>
            </a:extLst>
          </p:cNvPr>
          <p:cNvSpPr>
            <a:spLocks noGrp="1"/>
          </p:cNvSpPr>
          <p:nvPr>
            <p:ph type="sldNum" sz="quarter" idx="11"/>
          </p:nvPr>
        </p:nvSpPr>
        <p:spPr/>
        <p:txBody>
          <a:bodyPr/>
          <a:lstStyle/>
          <a:p>
            <a:fld id="{CE58CB1E-F828-4F11-99E0-327109AF9DA4}" type="slidenum">
              <a:rPr lang="de-DE" smtClean="0"/>
              <a:pPr/>
              <a:t>13</a:t>
            </a:fld>
            <a:endParaRPr lang="de-DE" dirty="0"/>
          </a:p>
        </p:txBody>
      </p:sp>
      <p:sp>
        <p:nvSpPr>
          <p:cNvPr id="5" name="Title 4">
            <a:extLst>
              <a:ext uri="{FF2B5EF4-FFF2-40B4-BE49-F238E27FC236}">
                <a16:creationId xmlns:a16="http://schemas.microsoft.com/office/drawing/2014/main" id="{706C8CB1-11E0-2A5C-9FB6-803EA9814EB0}"/>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AAFD1E03-15C6-8781-1746-F54BD68E86F1}"/>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Buffer</a:t>
            </a:r>
            <a:r>
              <a:rPr lang="en-US" altLang="zh-CN" sz="1600" b="1" kern="100" dirty="0">
                <a:latin typeface="Arial" panose="020B0604020202020204" pitchFamily="34" charset="0"/>
                <a:ea typeface="DengXian" panose="02010600030101010101" pitchFamily="2" charset="-122"/>
                <a:cs typeface="Arial" panose="020B0604020202020204" pitchFamily="34" charset="0"/>
              </a:rPr>
              <a:t>-</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Overflow</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effectLst/>
                <a:latin typeface="Arial" panose="020B0604020202020204" pitchFamily="34" charset="0"/>
                <a:ea typeface="DengXian" panose="02010600030101010101" pitchFamily="2" charset="-122"/>
                <a:cs typeface="Arial" panose="020B0604020202020204" pitchFamily="34" charset="0"/>
              </a:rPr>
              <a:t>Vulnerability</a:t>
            </a:r>
          </a:p>
        </p:txBody>
      </p:sp>
      <p:sp>
        <p:nvSpPr>
          <p:cNvPr id="11" name="TextBox 10">
            <a:extLst>
              <a:ext uri="{FF2B5EF4-FFF2-40B4-BE49-F238E27FC236}">
                <a16:creationId xmlns:a16="http://schemas.microsoft.com/office/drawing/2014/main" id="{CF102E74-D4A4-23B3-D456-671AE1A6E7DC}"/>
              </a:ext>
            </a:extLst>
          </p:cNvPr>
          <p:cNvSpPr txBox="1"/>
          <p:nvPr/>
        </p:nvSpPr>
        <p:spPr>
          <a:xfrm>
            <a:off x="460481" y="1748170"/>
            <a:ext cx="4433491" cy="3108543"/>
          </a:xfrm>
          <a:prstGeom prst="rect">
            <a:avLst/>
          </a:prstGeom>
          <a:noFill/>
        </p:spPr>
        <p:txBody>
          <a:bodyPr wrap="square">
            <a:spAutoFit/>
          </a:bodyPr>
          <a:lstStyle/>
          <a:p>
            <a:r>
              <a:rPr lang="en-US" altLang="zh-CN" sz="1400" b="1" dirty="0">
                <a:solidFill>
                  <a:srgbClr val="000000"/>
                </a:solidFill>
                <a:latin typeface="Arial" panose="020B0604020202020204" pitchFamily="34" charset="0"/>
                <a:cs typeface="Arial" panose="020B0604020202020204" pitchFamily="34" charset="0"/>
              </a:rPr>
              <a:t>Injecting</a:t>
            </a:r>
            <a:r>
              <a:rPr lang="zh-CN" altLang="en-US" sz="1400" b="1" dirty="0">
                <a:solidFill>
                  <a:srgbClr val="000000"/>
                </a:solidFill>
                <a:latin typeface="Arial" panose="020B0604020202020204" pitchFamily="34" charset="0"/>
                <a:cs typeface="Arial" panose="020B0604020202020204" pitchFamily="34" charset="0"/>
              </a:rPr>
              <a:t> </a:t>
            </a:r>
            <a:r>
              <a:rPr lang="en-US" altLang="zh-CN" sz="1400" b="1" dirty="0">
                <a:solidFill>
                  <a:srgbClr val="000000"/>
                </a:solidFill>
                <a:latin typeface="Arial" panose="020B0604020202020204" pitchFamily="34" charset="0"/>
                <a:cs typeface="Arial" panose="020B0604020202020204" pitchFamily="34" charset="0"/>
              </a:rPr>
              <a:t>the</a:t>
            </a:r>
            <a:r>
              <a:rPr lang="zh-CN" altLang="en-US" sz="1400" b="1" dirty="0">
                <a:solidFill>
                  <a:srgbClr val="000000"/>
                </a:solidFill>
                <a:latin typeface="Arial" panose="020B0604020202020204" pitchFamily="34" charset="0"/>
                <a:cs typeface="Arial" panose="020B0604020202020204" pitchFamily="34" charset="0"/>
              </a:rPr>
              <a:t> </a:t>
            </a:r>
            <a:r>
              <a:rPr lang="en-GB" altLang="zh-CN" sz="1400" b="1" dirty="0">
                <a:solidFill>
                  <a:srgbClr val="000000"/>
                </a:solidFill>
                <a:latin typeface="Arial" panose="020B0604020202020204" pitchFamily="34" charset="0"/>
                <a:cs typeface="Arial" panose="020B0604020202020204" pitchFamily="34" charset="0"/>
              </a:rPr>
              <a:t>malicious code: </a:t>
            </a:r>
            <a:r>
              <a:rPr lang="en-GB" altLang="zh-CN" sz="1400" dirty="0">
                <a:solidFill>
                  <a:srgbClr val="000000"/>
                </a:solidFill>
                <a:latin typeface="Arial" panose="020B0604020202020204" pitchFamily="34" charset="0"/>
                <a:cs typeface="Arial" panose="020B0604020202020204" pitchFamily="34" charset="0"/>
              </a:rPr>
              <a:t>We need to be able to inject the malicious code into the memory of the target process. This can be done if we can control the contents of the buffer in the targeted program. </a:t>
            </a:r>
          </a:p>
          <a:p>
            <a:endParaRPr lang="en-GB" altLang="zh-CN" sz="1400" b="1" dirty="0">
              <a:solidFill>
                <a:srgbClr val="000000"/>
              </a:solidFill>
              <a:latin typeface="Arial" panose="020B0604020202020204" pitchFamily="34" charset="0"/>
              <a:cs typeface="Arial" panose="020B0604020202020204" pitchFamily="34" charset="0"/>
            </a:endParaRPr>
          </a:p>
          <a:p>
            <a:r>
              <a:rPr lang="en-GB" altLang="zh-CN" sz="1400" b="1" dirty="0">
                <a:solidFill>
                  <a:srgbClr val="000000"/>
                </a:solidFill>
                <a:latin typeface="Arial" panose="020B0604020202020204" pitchFamily="34" charset="0"/>
                <a:cs typeface="Arial" panose="020B0604020202020204" pitchFamily="34" charset="0"/>
              </a:rPr>
              <a:t>Jumping to the malicious code: </a:t>
            </a:r>
            <a:r>
              <a:rPr lang="en-GB" altLang="zh-CN" sz="1400" dirty="0">
                <a:solidFill>
                  <a:srgbClr val="000000"/>
                </a:solidFill>
                <a:latin typeface="Arial" panose="020B0604020202020204" pitchFamily="34" charset="0"/>
                <a:cs typeface="Arial" panose="020B0604020202020204" pitchFamily="34" charset="0"/>
              </a:rPr>
              <a:t>With the malicious code already in the memory, if the targeted program can jump to the starting point of the malicious code, the attacker will be in control.</a:t>
            </a:r>
          </a:p>
          <a:p>
            <a:endParaRPr lang="en-GB" altLang="zh-CN" sz="1400" b="1" dirty="0">
              <a:solidFill>
                <a:srgbClr val="000000"/>
              </a:solidFill>
              <a:latin typeface="Arial" panose="020B0604020202020204" pitchFamily="34" charset="0"/>
              <a:cs typeface="Arial" panose="020B0604020202020204" pitchFamily="34" charset="0"/>
            </a:endParaRPr>
          </a:p>
          <a:p>
            <a:r>
              <a:rPr lang="en-GB" altLang="zh-CN" sz="1400" b="1" dirty="0">
                <a:solidFill>
                  <a:srgbClr val="000000"/>
                </a:solidFill>
                <a:latin typeface="Arial" panose="020B0604020202020204" pitchFamily="34" charset="0"/>
                <a:cs typeface="Arial" panose="020B0604020202020204" pitchFamily="34" charset="0"/>
              </a:rPr>
              <a:t>Writing malicious code</a:t>
            </a:r>
            <a:r>
              <a:rPr lang="zh-CN" altLang="en-US" sz="1400" b="1" dirty="0">
                <a:solidFill>
                  <a:srgbClr val="000000"/>
                </a:solidFill>
                <a:latin typeface="Arial" panose="020B0604020202020204" pitchFamily="34" charset="0"/>
                <a:cs typeface="Arial" panose="020B0604020202020204" pitchFamily="34" charset="0"/>
              </a:rPr>
              <a:t> </a:t>
            </a:r>
            <a:r>
              <a:rPr lang="en-US" altLang="zh-CN" sz="1400" b="1" dirty="0">
                <a:solidFill>
                  <a:srgbClr val="000000"/>
                </a:solidFill>
                <a:latin typeface="Arial" panose="020B0604020202020204" pitchFamily="34" charset="0"/>
                <a:cs typeface="Arial" panose="020B0604020202020204" pitchFamily="34" charset="0"/>
              </a:rPr>
              <a:t>(payload)</a:t>
            </a:r>
            <a:r>
              <a:rPr lang="en-GB" altLang="zh-CN" sz="1400" b="1" dirty="0">
                <a:solidFill>
                  <a:srgbClr val="000000"/>
                </a:solidFill>
                <a:latin typeface="Arial" panose="020B0604020202020204" pitchFamily="34" charset="0"/>
                <a:cs typeface="Arial" panose="020B0604020202020204" pitchFamily="34" charset="0"/>
              </a:rPr>
              <a:t>: </a:t>
            </a:r>
            <a:r>
              <a:rPr lang="en-GB" altLang="zh-CN" sz="1400" dirty="0">
                <a:solidFill>
                  <a:srgbClr val="000000"/>
                </a:solidFill>
                <a:latin typeface="Arial" panose="020B0604020202020204" pitchFamily="34" charset="0"/>
                <a:cs typeface="Arial" panose="020B0604020202020204" pitchFamily="34" charset="0"/>
              </a:rPr>
              <a:t>The most powerful</a:t>
            </a:r>
            <a:r>
              <a:rPr lang="zh-CN" altLang="en-US" sz="1400" dirty="0">
                <a:solidFill>
                  <a:srgbClr val="000000"/>
                </a:solidFill>
                <a:latin typeface="Arial" panose="020B0604020202020204" pitchFamily="34" charset="0"/>
                <a:cs typeface="Arial" panose="020B0604020202020204" pitchFamily="34" charset="0"/>
              </a:rPr>
              <a:t> </a:t>
            </a:r>
            <a:r>
              <a:rPr lang="en-GB" altLang="zh-CN" sz="1400" dirty="0">
                <a:solidFill>
                  <a:srgbClr val="000000"/>
                </a:solidFill>
                <a:latin typeface="Arial" panose="020B0604020202020204" pitchFamily="34" charset="0"/>
                <a:cs typeface="Arial" panose="020B0604020202020204" pitchFamily="34" charset="0"/>
              </a:rPr>
              <a:t>code is generally to invoke a shell, aka. shellcode, so that the attacker can run any command in that shell. </a:t>
            </a:r>
            <a:endParaRPr lang="en-GB" sz="1400" dirty="0">
              <a:solidFill>
                <a:srgbClr val="000000"/>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F90DB766-4790-6C94-BEBF-86C0C71790D5}"/>
              </a:ext>
            </a:extLst>
          </p:cNvPr>
          <p:cNvSpPr txBox="1"/>
          <p:nvPr/>
        </p:nvSpPr>
        <p:spPr>
          <a:xfrm>
            <a:off x="5053496" y="1841377"/>
            <a:ext cx="3889421" cy="2862322"/>
          </a:xfrm>
          <a:prstGeom prst="rect">
            <a:avLst/>
          </a:prstGeom>
          <a:solidFill>
            <a:schemeClr val="bg1">
              <a:lumMod val="95000"/>
            </a:schemeClr>
          </a:solidFill>
          <a:ln>
            <a:solidFill>
              <a:schemeClr val="tx1"/>
            </a:solidFill>
          </a:ln>
        </p:spPr>
        <p:txBody>
          <a:bodyPr wrap="square">
            <a:spAutoFit/>
          </a:bodyPr>
          <a:lstStyle/>
          <a:p>
            <a:r>
              <a:rPr lang="en-DE" sz="1200" dirty="0">
                <a:latin typeface="Consolas" panose="020B0609020204030204" pitchFamily="49" charset="0"/>
                <a:cs typeface="Consolas" panose="020B0609020204030204" pitchFamily="49" charset="0"/>
              </a:rPr>
              <a:t>int func (char *str) {</a:t>
            </a:r>
          </a:p>
          <a:p>
            <a:r>
              <a:rPr lang="en-DE" sz="1200" dirty="0">
                <a:latin typeface="Consolas" panose="020B0609020204030204" pitchFamily="49" charset="0"/>
                <a:cs typeface="Consolas" panose="020B0609020204030204" pitchFamily="49" charset="0"/>
              </a:rPr>
              <a:t>    char buffer[12];</a:t>
            </a:r>
          </a:p>
          <a:p>
            <a:r>
              <a:rPr lang="zh-CN" altLang="en-US" sz="1200" dirty="0">
                <a:latin typeface="Consolas" panose="020B0609020204030204" pitchFamily="49" charset="0"/>
                <a:cs typeface="Consolas" panose="020B0609020204030204" pitchFamily="49" charset="0"/>
              </a:rPr>
              <a:t>    </a:t>
            </a:r>
            <a:r>
              <a:rPr lang="en-DE" sz="1200" dirty="0">
                <a:latin typeface="Consolas" panose="020B0609020204030204" pitchFamily="49" charset="0"/>
                <a:cs typeface="Consolas" panose="020B0609020204030204" pitchFamily="49" charset="0"/>
              </a:rPr>
              <a:t>strcpy(buffer, str);</a:t>
            </a:r>
            <a:r>
              <a:rPr lang="zh-CN" altLang="en-US" sz="1200" dirty="0">
                <a:latin typeface="Consolas" panose="020B0609020204030204" pitchFamily="49" charset="0"/>
                <a:cs typeface="Consolas" panose="020B0609020204030204" pitchFamily="49" charset="0"/>
              </a:rPr>
              <a:t> </a:t>
            </a:r>
            <a:endParaRPr lang="en-DE" sz="1200" dirty="0">
              <a:latin typeface="Consolas" panose="020B0609020204030204" pitchFamily="49" charset="0"/>
              <a:cs typeface="Consolas" panose="020B0609020204030204" pitchFamily="49" charset="0"/>
            </a:endParaRPr>
          </a:p>
          <a:p>
            <a:r>
              <a:rPr lang="en-DE" sz="1200" dirty="0">
                <a:latin typeface="Consolas" panose="020B0609020204030204" pitchFamily="49" charset="0"/>
                <a:cs typeface="Consolas" panose="020B0609020204030204" pitchFamily="49" charset="0"/>
              </a:rPr>
              <a:t>    return 1;</a:t>
            </a:r>
          </a:p>
          <a:p>
            <a:r>
              <a:rPr lang="en-DE" sz="1200" dirty="0">
                <a:latin typeface="Consolas" panose="020B0609020204030204" pitchFamily="49" charset="0"/>
                <a:cs typeface="Consolas" panose="020B0609020204030204" pitchFamily="49" charset="0"/>
              </a:rPr>
              <a:t>}</a:t>
            </a:r>
          </a:p>
          <a:p>
            <a:endParaRPr lang="en-DE" sz="1200" dirty="0">
              <a:latin typeface="Consolas" panose="020B0609020204030204" pitchFamily="49" charset="0"/>
              <a:cs typeface="Consolas" panose="020B0609020204030204" pitchFamily="49" charset="0"/>
            </a:endParaRPr>
          </a:p>
          <a:p>
            <a:r>
              <a:rPr lang="en-DE" sz="1200" dirty="0">
                <a:latin typeface="Consolas" panose="020B0609020204030204" pitchFamily="49" charset="0"/>
                <a:cs typeface="Consolas" panose="020B0609020204030204" pitchFamily="49" charset="0"/>
              </a:rPr>
              <a:t>int main(int argc, char **argv) {</a:t>
            </a:r>
          </a:p>
          <a:p>
            <a:r>
              <a:rPr lang="en-DE" sz="1200" dirty="0">
                <a:latin typeface="Consolas" panose="020B0609020204030204" pitchFamily="49" charset="0"/>
                <a:cs typeface="Consolas" panose="020B0609020204030204" pitchFamily="49" charset="0"/>
              </a:rPr>
              <a:t>    char str[517];</a:t>
            </a:r>
          </a:p>
          <a:p>
            <a:r>
              <a:rPr lang="en-DE" sz="1200" dirty="0">
                <a:latin typeface="Consolas" panose="020B0609020204030204" pitchFamily="49" charset="0"/>
                <a:cs typeface="Consolas" panose="020B0609020204030204" pitchFamily="49" charset="0"/>
              </a:rPr>
              <a:t>    FILE *badfile;</a:t>
            </a:r>
          </a:p>
          <a:p>
            <a:r>
              <a:rPr lang="en-DE" sz="1200" dirty="0">
                <a:latin typeface="Consolas" panose="020B0609020204030204" pitchFamily="49" charset="0"/>
                <a:cs typeface="Consolas" panose="020B0609020204030204" pitchFamily="49" charset="0"/>
              </a:rPr>
              <a:t>    badfile = fopen("badfile", "r");</a:t>
            </a:r>
          </a:p>
          <a:p>
            <a:r>
              <a:rPr lang="en-DE" sz="1200" dirty="0">
                <a:latin typeface="Consolas" panose="020B0609020204030204" pitchFamily="49" charset="0"/>
                <a:cs typeface="Consolas" panose="020B0609020204030204" pitchFamily="49" charset="0"/>
              </a:rPr>
              <a:t>    fread(str, sizeof(char), 517, badfile);</a:t>
            </a:r>
          </a:p>
          <a:p>
            <a:r>
              <a:rPr lang="en-DE" sz="1200" dirty="0">
                <a:latin typeface="Consolas" panose="020B0609020204030204" pitchFamily="49" charset="0"/>
                <a:cs typeface="Consolas" panose="020B0609020204030204" pitchFamily="49" charset="0"/>
              </a:rPr>
              <a:t>    func (str);</a:t>
            </a:r>
          </a:p>
          <a:p>
            <a:r>
              <a:rPr lang="en-DE" sz="1200" dirty="0">
                <a:latin typeface="Consolas" panose="020B0609020204030204" pitchFamily="49" charset="0"/>
                <a:cs typeface="Consolas" panose="020B0609020204030204" pitchFamily="49" charset="0"/>
              </a:rPr>
              <a:t>    printf("Returned Properly\n");</a:t>
            </a:r>
          </a:p>
          <a:p>
            <a:r>
              <a:rPr lang="en-DE" sz="1200" dirty="0">
                <a:latin typeface="Consolas" panose="020B0609020204030204" pitchFamily="49" charset="0"/>
                <a:cs typeface="Consolas" panose="020B0609020204030204" pitchFamily="49" charset="0"/>
              </a:rPr>
              <a:t>    return 1;</a:t>
            </a:r>
          </a:p>
          <a:p>
            <a:r>
              <a:rPr lang="en-DE" sz="1200" dirty="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CB12AE02-A9E1-282C-0912-4A19A9EA3442}"/>
              </a:ext>
            </a:extLst>
          </p:cNvPr>
          <p:cNvSpPr txBox="1"/>
          <p:nvPr/>
        </p:nvSpPr>
        <p:spPr>
          <a:xfrm>
            <a:off x="460481" y="1382314"/>
            <a:ext cx="7268989" cy="307777"/>
          </a:xfrm>
          <a:prstGeom prst="rect">
            <a:avLst/>
          </a:prstGeom>
          <a:noFill/>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Three</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(challenging)</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steps</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to</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exploit</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a</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stack</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buffer-overflow</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vulnerability.</a:t>
            </a:r>
          </a:p>
        </p:txBody>
      </p:sp>
    </p:spTree>
    <p:extLst>
      <p:ext uri="{BB962C8B-B14F-4D97-AF65-F5344CB8AC3E}">
        <p14:creationId xmlns:p14="http://schemas.microsoft.com/office/powerpoint/2010/main" val="646436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F9023-E3E9-FBC7-031A-C2765DD36CF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28BF393-B30B-4646-D4F0-66B70555E475}"/>
              </a:ext>
            </a:extLst>
          </p:cNvPr>
          <p:cNvSpPr>
            <a:spLocks noGrp="1"/>
          </p:cNvSpPr>
          <p:nvPr>
            <p:ph type="sldNum" sz="quarter" idx="11"/>
          </p:nvPr>
        </p:nvSpPr>
        <p:spPr/>
        <p:txBody>
          <a:bodyPr/>
          <a:lstStyle/>
          <a:p>
            <a:fld id="{CE58CB1E-F828-4F11-99E0-327109AF9DA4}" type="slidenum">
              <a:rPr lang="de-DE" smtClean="0"/>
              <a:pPr/>
              <a:t>14</a:t>
            </a:fld>
            <a:endParaRPr lang="de-DE" dirty="0"/>
          </a:p>
        </p:txBody>
      </p:sp>
      <p:sp>
        <p:nvSpPr>
          <p:cNvPr id="5" name="Title 4">
            <a:extLst>
              <a:ext uri="{FF2B5EF4-FFF2-40B4-BE49-F238E27FC236}">
                <a16:creationId xmlns:a16="http://schemas.microsoft.com/office/drawing/2014/main" id="{64087A88-DBE1-C859-631E-DF38407790A1}"/>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62DFEA42-BD63-C650-0EF9-121068B6760E}"/>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Buffer</a:t>
            </a:r>
            <a:r>
              <a:rPr lang="en-US" altLang="zh-CN" sz="1600" b="1" kern="100" dirty="0">
                <a:latin typeface="Arial" panose="020B0604020202020204" pitchFamily="34" charset="0"/>
                <a:ea typeface="DengXian" panose="02010600030101010101" pitchFamily="2" charset="-122"/>
                <a:cs typeface="Arial" panose="020B0604020202020204" pitchFamily="34" charset="0"/>
              </a:rPr>
              <a:t>-</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Overflow</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effectLst/>
                <a:latin typeface="Arial" panose="020B0604020202020204" pitchFamily="34" charset="0"/>
                <a:ea typeface="DengXian" panose="02010600030101010101" pitchFamily="2" charset="-122"/>
                <a:cs typeface="Arial" panose="020B0604020202020204" pitchFamily="34" charset="0"/>
              </a:rPr>
              <a:t>Vulnerability</a:t>
            </a:r>
          </a:p>
        </p:txBody>
      </p:sp>
      <p:grpSp>
        <p:nvGrpSpPr>
          <p:cNvPr id="31" name="Group 30">
            <a:extLst>
              <a:ext uri="{FF2B5EF4-FFF2-40B4-BE49-F238E27FC236}">
                <a16:creationId xmlns:a16="http://schemas.microsoft.com/office/drawing/2014/main" id="{B53CBE96-F29C-22A8-63F5-E444D1B5C9A5}"/>
              </a:ext>
            </a:extLst>
          </p:cNvPr>
          <p:cNvGrpSpPr/>
          <p:nvPr/>
        </p:nvGrpSpPr>
        <p:grpSpPr>
          <a:xfrm>
            <a:off x="3065464" y="1854618"/>
            <a:ext cx="2663339" cy="2509869"/>
            <a:chOff x="2645766" y="1840420"/>
            <a:chExt cx="2663339" cy="2509869"/>
          </a:xfrm>
        </p:grpSpPr>
        <p:grpSp>
          <p:nvGrpSpPr>
            <p:cNvPr id="4" name="Group 3">
              <a:extLst>
                <a:ext uri="{FF2B5EF4-FFF2-40B4-BE49-F238E27FC236}">
                  <a16:creationId xmlns:a16="http://schemas.microsoft.com/office/drawing/2014/main" id="{F69C681A-1303-CE4B-DD1F-6562359FE1F5}"/>
                </a:ext>
              </a:extLst>
            </p:cNvPr>
            <p:cNvGrpSpPr/>
            <p:nvPr/>
          </p:nvGrpSpPr>
          <p:grpSpPr>
            <a:xfrm>
              <a:off x="2645766" y="1854618"/>
              <a:ext cx="2663339" cy="2466391"/>
              <a:chOff x="4743636" y="1801730"/>
              <a:chExt cx="2663339" cy="2466391"/>
            </a:xfrm>
          </p:grpSpPr>
          <p:grpSp>
            <p:nvGrpSpPr>
              <p:cNvPr id="6" name="Group 5">
                <a:extLst>
                  <a:ext uri="{FF2B5EF4-FFF2-40B4-BE49-F238E27FC236}">
                    <a16:creationId xmlns:a16="http://schemas.microsoft.com/office/drawing/2014/main" id="{7FE623B0-3586-EEE3-5BC6-F8664CCC60B5}"/>
                  </a:ext>
                </a:extLst>
              </p:cNvPr>
              <p:cNvGrpSpPr/>
              <p:nvPr/>
            </p:nvGrpSpPr>
            <p:grpSpPr>
              <a:xfrm>
                <a:off x="4743636" y="1801730"/>
                <a:ext cx="2663339" cy="2466391"/>
                <a:chOff x="4743636" y="1801730"/>
                <a:chExt cx="2663339" cy="2466391"/>
              </a:xfrm>
            </p:grpSpPr>
            <p:pic>
              <p:nvPicPr>
                <p:cNvPr id="8" name="Picture 7">
                  <a:extLst>
                    <a:ext uri="{FF2B5EF4-FFF2-40B4-BE49-F238E27FC236}">
                      <a16:creationId xmlns:a16="http://schemas.microsoft.com/office/drawing/2014/main" id="{EC1F14D9-5C50-F565-F92A-8A6B366A7A7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743636" y="1801730"/>
                  <a:ext cx="2663339" cy="2466391"/>
                </a:xfrm>
                <a:prstGeom prst="rect">
                  <a:avLst/>
                </a:prstGeom>
              </p:spPr>
            </p:pic>
            <p:sp>
              <p:nvSpPr>
                <p:cNvPr id="9" name="TextBox 8">
                  <a:extLst>
                    <a:ext uri="{FF2B5EF4-FFF2-40B4-BE49-F238E27FC236}">
                      <a16:creationId xmlns:a16="http://schemas.microsoft.com/office/drawing/2014/main" id="{282FBE33-C306-44DC-C5A5-41B91F438251}"/>
                    </a:ext>
                  </a:extLst>
                </p:cNvPr>
                <p:cNvSpPr txBox="1"/>
                <p:nvPr/>
              </p:nvSpPr>
              <p:spPr>
                <a:xfrm>
                  <a:off x="5550366" y="3604081"/>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buffer[0]</a:t>
                  </a:r>
                  <a:r>
                    <a:rPr lang="zh-CN" altLang="en-US" sz="1000" dirty="0">
                      <a:latin typeface="+mn-lt"/>
                    </a:rPr>
                    <a:t> </a:t>
                  </a:r>
                  <a:r>
                    <a:rPr lang="en-US" altLang="zh-CN" sz="1000" dirty="0">
                      <a:latin typeface="+mn-lt"/>
                    </a:rPr>
                    <a:t>…</a:t>
                  </a:r>
                  <a:r>
                    <a:rPr lang="zh-CN" altLang="en-US" sz="1000" dirty="0">
                      <a:latin typeface="+mn-lt"/>
                    </a:rPr>
                    <a:t> </a:t>
                  </a:r>
                  <a:r>
                    <a:rPr lang="en-US" altLang="zh-CN" sz="1000" dirty="0">
                      <a:latin typeface="+mn-lt"/>
                    </a:rPr>
                    <a:t>buffer[7]</a:t>
                  </a:r>
                  <a:endParaRPr lang="en-DE" sz="1000" dirty="0" err="1">
                    <a:latin typeface="+mn-lt"/>
                  </a:endParaRPr>
                </a:p>
              </p:txBody>
            </p:sp>
          </p:grpSp>
          <p:sp>
            <p:nvSpPr>
              <p:cNvPr id="7" name="TextBox 6">
                <a:extLst>
                  <a:ext uri="{FF2B5EF4-FFF2-40B4-BE49-F238E27FC236}">
                    <a16:creationId xmlns:a16="http://schemas.microsoft.com/office/drawing/2014/main" id="{92F4C3E1-74DB-D9EE-65E2-945E18A70F31}"/>
                  </a:ext>
                </a:extLst>
              </p:cNvPr>
              <p:cNvSpPr txBox="1"/>
              <p:nvPr/>
            </p:nvSpPr>
            <p:spPr>
              <a:xfrm>
                <a:off x="5550366" y="3354456"/>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variable</a:t>
                </a:r>
                <a:r>
                  <a:rPr lang="zh-CN" altLang="en-US" sz="1000" dirty="0">
                    <a:latin typeface="+mn-lt"/>
                  </a:rPr>
                  <a:t> </a:t>
                </a:r>
                <a:r>
                  <a:rPr lang="en-US" altLang="zh-CN" sz="1000" dirty="0">
                    <a:latin typeface="+mn-lt"/>
                  </a:rPr>
                  <a:t>a</a:t>
                </a:r>
                <a:endParaRPr lang="en-DE" sz="1000" dirty="0" err="1">
                  <a:latin typeface="+mn-lt"/>
                </a:endParaRPr>
              </a:p>
            </p:txBody>
          </p:sp>
        </p:grpSp>
        <p:sp>
          <p:nvSpPr>
            <p:cNvPr id="18" name="TextBox 17">
              <a:extLst>
                <a:ext uri="{FF2B5EF4-FFF2-40B4-BE49-F238E27FC236}">
                  <a16:creationId xmlns:a16="http://schemas.microsoft.com/office/drawing/2014/main" id="{891FA6BF-6EF4-9C50-A71C-2F31172EC822}"/>
                </a:ext>
              </a:extLst>
            </p:cNvPr>
            <p:cNvSpPr txBox="1"/>
            <p:nvPr/>
          </p:nvSpPr>
          <p:spPr>
            <a:xfrm>
              <a:off x="3463470" y="4189539"/>
              <a:ext cx="1680752" cy="160750"/>
            </a:xfrm>
            <a:prstGeom prst="rect">
              <a:avLst/>
            </a:prstGeom>
            <a:noFill/>
          </p:spPr>
          <p:txBody>
            <a:bodyPr wrap="square" lIns="0" tIns="0" rIns="0" bIns="0" rtlCol="0">
              <a:spAutoFit/>
            </a:bodyPr>
            <a:lstStyle/>
            <a:p>
              <a:pPr algn="ctr">
                <a:lnSpc>
                  <a:spcPct val="114000"/>
                </a:lnSpc>
              </a:pPr>
              <a:r>
                <a:rPr lang="en-US" altLang="zh-CN" sz="1000" b="1" dirty="0">
                  <a:latin typeface="+mn-lt"/>
                </a:rPr>
                <a:t>L</a:t>
              </a:r>
              <a:r>
                <a:rPr lang="en-DE" altLang="zh-CN" sz="1000" b="1" dirty="0">
                  <a:latin typeface="+mn-lt"/>
                </a:rPr>
                <a:t>ow</a:t>
              </a:r>
              <a:r>
                <a:rPr lang="zh-CN" altLang="en-US" sz="1000" b="1" dirty="0">
                  <a:latin typeface="+mn-lt"/>
                </a:rPr>
                <a:t> </a:t>
              </a:r>
              <a:r>
                <a:rPr lang="en-US" altLang="zh-CN" sz="1000" b="1" dirty="0">
                  <a:latin typeface="+mn-lt"/>
                </a:rPr>
                <a:t>Address</a:t>
              </a:r>
              <a:endParaRPr lang="en-DE" sz="1000" b="1" dirty="0" err="1">
                <a:latin typeface="+mn-lt"/>
              </a:endParaRPr>
            </a:p>
          </p:txBody>
        </p:sp>
        <p:sp>
          <p:nvSpPr>
            <p:cNvPr id="19" name="TextBox 18">
              <a:extLst>
                <a:ext uri="{FF2B5EF4-FFF2-40B4-BE49-F238E27FC236}">
                  <a16:creationId xmlns:a16="http://schemas.microsoft.com/office/drawing/2014/main" id="{A95A9D14-C05C-4F75-0A91-4CC9A769D397}"/>
                </a:ext>
              </a:extLst>
            </p:cNvPr>
            <p:cNvSpPr txBox="1"/>
            <p:nvPr/>
          </p:nvSpPr>
          <p:spPr>
            <a:xfrm>
              <a:off x="3463470" y="1840420"/>
              <a:ext cx="1680752" cy="160750"/>
            </a:xfrm>
            <a:prstGeom prst="rect">
              <a:avLst/>
            </a:prstGeom>
            <a:noFill/>
          </p:spPr>
          <p:txBody>
            <a:bodyPr wrap="square" lIns="0" tIns="0" rIns="0" bIns="0" rtlCol="0">
              <a:spAutoFit/>
            </a:bodyPr>
            <a:lstStyle/>
            <a:p>
              <a:pPr algn="ctr">
                <a:lnSpc>
                  <a:spcPct val="114000"/>
                </a:lnSpc>
              </a:pPr>
              <a:r>
                <a:rPr lang="en-US" altLang="zh-CN" sz="1000" b="1" dirty="0">
                  <a:latin typeface="+mn-lt"/>
                </a:rPr>
                <a:t>High</a:t>
              </a:r>
              <a:r>
                <a:rPr lang="zh-CN" altLang="en-US" sz="1000" b="1" dirty="0">
                  <a:latin typeface="+mn-lt"/>
                </a:rPr>
                <a:t> </a:t>
              </a:r>
              <a:r>
                <a:rPr lang="en-US" altLang="zh-CN" sz="1000" b="1" dirty="0">
                  <a:latin typeface="+mn-lt"/>
                </a:rPr>
                <a:t>Address</a:t>
              </a:r>
              <a:endParaRPr lang="en-DE" sz="1000" b="1" dirty="0" err="1">
                <a:latin typeface="+mn-lt"/>
              </a:endParaRPr>
            </a:p>
          </p:txBody>
        </p:sp>
      </p:grpSp>
      <p:grpSp>
        <p:nvGrpSpPr>
          <p:cNvPr id="29" name="Group 28">
            <a:extLst>
              <a:ext uri="{FF2B5EF4-FFF2-40B4-BE49-F238E27FC236}">
                <a16:creationId xmlns:a16="http://schemas.microsoft.com/office/drawing/2014/main" id="{85CE9406-18F2-E8CA-7E5A-A33028F9CBE1}"/>
              </a:ext>
            </a:extLst>
          </p:cNvPr>
          <p:cNvGrpSpPr/>
          <p:nvPr/>
        </p:nvGrpSpPr>
        <p:grpSpPr>
          <a:xfrm>
            <a:off x="5853360" y="1818681"/>
            <a:ext cx="2966801" cy="2509869"/>
            <a:chOff x="5211318" y="1840420"/>
            <a:chExt cx="2966801" cy="2509869"/>
          </a:xfrm>
        </p:grpSpPr>
        <p:pic>
          <p:nvPicPr>
            <p:cNvPr id="16" name="Picture 15">
              <a:extLst>
                <a:ext uri="{FF2B5EF4-FFF2-40B4-BE49-F238E27FC236}">
                  <a16:creationId xmlns:a16="http://schemas.microsoft.com/office/drawing/2014/main" id="{82D9E996-8E71-DDDD-8D9E-BEFC81CC0A20}"/>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5211318" y="1876357"/>
              <a:ext cx="2663339" cy="2466391"/>
            </a:xfrm>
            <a:prstGeom prst="rect">
              <a:avLst/>
            </a:prstGeom>
          </p:spPr>
        </p:pic>
        <p:sp>
          <p:nvSpPr>
            <p:cNvPr id="15" name="TextBox 14">
              <a:extLst>
                <a:ext uri="{FF2B5EF4-FFF2-40B4-BE49-F238E27FC236}">
                  <a16:creationId xmlns:a16="http://schemas.microsoft.com/office/drawing/2014/main" id="{E0DC4D7F-559A-CC28-4971-02A3A01E841D}"/>
                </a:ext>
              </a:extLst>
            </p:cNvPr>
            <p:cNvSpPr txBox="1"/>
            <p:nvPr/>
          </p:nvSpPr>
          <p:spPr>
            <a:xfrm>
              <a:off x="6018048" y="3429083"/>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variable</a:t>
              </a:r>
              <a:r>
                <a:rPr lang="zh-CN" altLang="en-US" sz="1000" dirty="0">
                  <a:latin typeface="+mn-lt"/>
                </a:rPr>
                <a:t> </a:t>
              </a:r>
              <a:r>
                <a:rPr lang="en-US" altLang="zh-CN" sz="1000" dirty="0">
                  <a:latin typeface="+mn-lt"/>
                </a:rPr>
                <a:t>a</a:t>
              </a:r>
              <a:endParaRPr lang="en-DE" sz="1000" dirty="0" err="1">
                <a:latin typeface="+mn-lt"/>
              </a:endParaRPr>
            </a:p>
          </p:txBody>
        </p:sp>
        <p:sp>
          <p:nvSpPr>
            <p:cNvPr id="20" name="TextBox 19">
              <a:extLst>
                <a:ext uri="{FF2B5EF4-FFF2-40B4-BE49-F238E27FC236}">
                  <a16:creationId xmlns:a16="http://schemas.microsoft.com/office/drawing/2014/main" id="{09AFE47D-C9AB-9C56-92BF-D7745752E0C3}"/>
                </a:ext>
              </a:extLst>
            </p:cNvPr>
            <p:cNvSpPr txBox="1"/>
            <p:nvPr/>
          </p:nvSpPr>
          <p:spPr>
            <a:xfrm>
              <a:off x="6018048" y="4189539"/>
              <a:ext cx="1680752" cy="160750"/>
            </a:xfrm>
            <a:prstGeom prst="rect">
              <a:avLst/>
            </a:prstGeom>
            <a:noFill/>
          </p:spPr>
          <p:txBody>
            <a:bodyPr wrap="square" lIns="0" tIns="0" rIns="0" bIns="0" rtlCol="0">
              <a:spAutoFit/>
            </a:bodyPr>
            <a:lstStyle/>
            <a:p>
              <a:pPr algn="ctr">
                <a:lnSpc>
                  <a:spcPct val="114000"/>
                </a:lnSpc>
              </a:pPr>
              <a:r>
                <a:rPr lang="en-US" altLang="zh-CN" sz="1000" b="1" dirty="0">
                  <a:latin typeface="+mn-lt"/>
                </a:rPr>
                <a:t>L</a:t>
              </a:r>
              <a:r>
                <a:rPr lang="en-DE" altLang="zh-CN" sz="1000" b="1" dirty="0">
                  <a:latin typeface="+mn-lt"/>
                </a:rPr>
                <a:t>ow</a:t>
              </a:r>
              <a:r>
                <a:rPr lang="zh-CN" altLang="en-US" sz="1000" b="1" dirty="0">
                  <a:latin typeface="+mn-lt"/>
                </a:rPr>
                <a:t> </a:t>
              </a:r>
              <a:r>
                <a:rPr lang="en-US" altLang="zh-CN" sz="1000" b="1" dirty="0">
                  <a:latin typeface="+mn-lt"/>
                </a:rPr>
                <a:t>Address</a:t>
              </a:r>
              <a:endParaRPr lang="en-DE" sz="1000" b="1" dirty="0" err="1">
                <a:latin typeface="+mn-lt"/>
              </a:endParaRPr>
            </a:p>
          </p:txBody>
        </p:sp>
        <p:sp>
          <p:nvSpPr>
            <p:cNvPr id="22" name="Rectangle 21">
              <a:extLst>
                <a:ext uri="{FF2B5EF4-FFF2-40B4-BE49-F238E27FC236}">
                  <a16:creationId xmlns:a16="http://schemas.microsoft.com/office/drawing/2014/main" id="{0FDE3A89-435A-9A2E-D4AE-72B542402253}"/>
                </a:ext>
              </a:extLst>
            </p:cNvPr>
            <p:cNvSpPr/>
            <p:nvPr/>
          </p:nvSpPr>
          <p:spPr>
            <a:xfrm>
              <a:off x="5882910" y="2980859"/>
              <a:ext cx="1975563" cy="928286"/>
            </a:xfrm>
            <a:prstGeom prst="rect">
              <a:avLst/>
            </a:prstGeom>
            <a:gradFill flip="none" rotWithShape="1">
              <a:gsLst>
                <a:gs pos="23000">
                  <a:srgbClr val="FF0000">
                    <a:lumMod val="79000"/>
                    <a:lumOff val="21000"/>
                  </a:srgbClr>
                </a:gs>
                <a:gs pos="77000">
                  <a:schemeClr val="bg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21" name="TextBox 20">
              <a:extLst>
                <a:ext uri="{FF2B5EF4-FFF2-40B4-BE49-F238E27FC236}">
                  <a16:creationId xmlns:a16="http://schemas.microsoft.com/office/drawing/2014/main" id="{EF71120B-A53A-5E36-3AAE-E13AC37D2C18}"/>
                </a:ext>
              </a:extLst>
            </p:cNvPr>
            <p:cNvSpPr txBox="1"/>
            <p:nvPr/>
          </p:nvSpPr>
          <p:spPr>
            <a:xfrm>
              <a:off x="6018048" y="1840420"/>
              <a:ext cx="1680752" cy="160750"/>
            </a:xfrm>
            <a:prstGeom prst="rect">
              <a:avLst/>
            </a:prstGeom>
            <a:noFill/>
          </p:spPr>
          <p:txBody>
            <a:bodyPr wrap="square" lIns="0" tIns="0" rIns="0" bIns="0" rtlCol="0">
              <a:spAutoFit/>
            </a:bodyPr>
            <a:lstStyle/>
            <a:p>
              <a:pPr algn="ctr">
                <a:lnSpc>
                  <a:spcPct val="114000"/>
                </a:lnSpc>
              </a:pPr>
              <a:r>
                <a:rPr lang="en-US" altLang="zh-CN" sz="1000" b="1" dirty="0">
                  <a:latin typeface="+mn-lt"/>
                </a:rPr>
                <a:t>High</a:t>
              </a:r>
              <a:r>
                <a:rPr lang="zh-CN" altLang="en-US" sz="1000" b="1" dirty="0">
                  <a:latin typeface="+mn-lt"/>
                </a:rPr>
                <a:t> </a:t>
              </a:r>
              <a:r>
                <a:rPr lang="en-US" altLang="zh-CN" sz="1000" b="1" dirty="0">
                  <a:latin typeface="+mn-lt"/>
                </a:rPr>
                <a:t>Address</a:t>
              </a:r>
              <a:endParaRPr lang="en-DE" sz="1000" b="1" dirty="0" err="1">
                <a:latin typeface="+mn-lt"/>
              </a:endParaRPr>
            </a:p>
          </p:txBody>
        </p:sp>
        <p:sp>
          <p:nvSpPr>
            <p:cNvPr id="17" name="TextBox 16">
              <a:extLst>
                <a:ext uri="{FF2B5EF4-FFF2-40B4-BE49-F238E27FC236}">
                  <a16:creationId xmlns:a16="http://schemas.microsoft.com/office/drawing/2014/main" id="{7333ADC7-8246-6A0E-829D-9C351DEE39F8}"/>
                </a:ext>
              </a:extLst>
            </p:cNvPr>
            <p:cNvSpPr txBox="1"/>
            <p:nvPr/>
          </p:nvSpPr>
          <p:spPr>
            <a:xfrm>
              <a:off x="6018048" y="3678708"/>
              <a:ext cx="1680752" cy="160750"/>
            </a:xfrm>
            <a:prstGeom prst="rect">
              <a:avLst/>
            </a:prstGeom>
            <a:noFill/>
          </p:spPr>
          <p:txBody>
            <a:bodyPr wrap="square" lIns="0" tIns="0" rIns="0" bIns="0" rtlCol="0">
              <a:spAutoFit/>
            </a:bodyPr>
            <a:lstStyle/>
            <a:p>
              <a:pPr algn="ctr">
                <a:lnSpc>
                  <a:spcPct val="114000"/>
                </a:lnSpc>
              </a:pPr>
              <a:r>
                <a:rPr lang="en-US" altLang="zh-CN" sz="1000" dirty="0">
                  <a:highlight>
                    <a:srgbClr val="FFFF00"/>
                  </a:highlight>
                  <a:latin typeface="+mn-lt"/>
                </a:rPr>
                <a:t>Overflowed</a:t>
              </a:r>
              <a:r>
                <a:rPr lang="zh-CN" altLang="en-US" sz="1000" dirty="0">
                  <a:highlight>
                    <a:srgbClr val="FFFF00"/>
                  </a:highlight>
                  <a:latin typeface="+mn-lt"/>
                </a:rPr>
                <a:t> </a:t>
              </a:r>
              <a:r>
                <a:rPr lang="en-US" altLang="zh-CN" sz="1000" dirty="0">
                  <a:highlight>
                    <a:srgbClr val="FFFF00"/>
                  </a:highlight>
                  <a:latin typeface="+mn-lt"/>
                </a:rPr>
                <a:t>Buffer</a:t>
              </a:r>
              <a:endParaRPr lang="en-DE" sz="1000" dirty="0" err="1">
                <a:highlight>
                  <a:srgbClr val="FFFF00"/>
                </a:highlight>
                <a:latin typeface="+mn-lt"/>
              </a:endParaRPr>
            </a:p>
          </p:txBody>
        </p:sp>
        <p:sp>
          <p:nvSpPr>
            <p:cNvPr id="23" name="TextBox 22">
              <a:extLst>
                <a:ext uri="{FF2B5EF4-FFF2-40B4-BE49-F238E27FC236}">
                  <a16:creationId xmlns:a16="http://schemas.microsoft.com/office/drawing/2014/main" id="{D96B73DD-338A-E8F5-4A95-38E85906DF39}"/>
                </a:ext>
              </a:extLst>
            </p:cNvPr>
            <p:cNvSpPr txBox="1"/>
            <p:nvPr/>
          </p:nvSpPr>
          <p:spPr>
            <a:xfrm>
              <a:off x="6030315" y="2890377"/>
              <a:ext cx="1680752" cy="160750"/>
            </a:xfrm>
            <a:prstGeom prst="rect">
              <a:avLst/>
            </a:prstGeom>
            <a:noFill/>
          </p:spPr>
          <p:txBody>
            <a:bodyPr wrap="square" lIns="0" tIns="0" rIns="0" bIns="0" rtlCol="0">
              <a:spAutoFit/>
            </a:bodyPr>
            <a:lstStyle/>
            <a:p>
              <a:pPr algn="ctr">
                <a:lnSpc>
                  <a:spcPct val="114000"/>
                </a:lnSpc>
              </a:pPr>
              <a:r>
                <a:rPr lang="en-US" altLang="zh-CN" sz="1000" dirty="0">
                  <a:highlight>
                    <a:srgbClr val="FFFF00"/>
                  </a:highlight>
                  <a:latin typeface="+mn-lt"/>
                </a:rPr>
                <a:t>Altered</a:t>
              </a:r>
              <a:r>
                <a:rPr lang="zh-CN" altLang="en-US" sz="1000" dirty="0">
                  <a:highlight>
                    <a:srgbClr val="FFFF00"/>
                  </a:highlight>
                  <a:latin typeface="+mn-lt"/>
                </a:rPr>
                <a:t> </a:t>
              </a:r>
              <a:r>
                <a:rPr lang="en-US" altLang="zh-CN" sz="1000" dirty="0">
                  <a:highlight>
                    <a:srgbClr val="FFFF00"/>
                  </a:highlight>
                  <a:latin typeface="+mn-lt"/>
                </a:rPr>
                <a:t>Return</a:t>
              </a:r>
              <a:r>
                <a:rPr lang="zh-CN" altLang="en-US" sz="1000" dirty="0">
                  <a:highlight>
                    <a:srgbClr val="FFFF00"/>
                  </a:highlight>
                  <a:latin typeface="+mn-lt"/>
                </a:rPr>
                <a:t> </a:t>
              </a:r>
              <a:r>
                <a:rPr lang="en-US" altLang="zh-CN" sz="1000" dirty="0">
                  <a:highlight>
                    <a:srgbClr val="FFFF00"/>
                  </a:highlight>
                  <a:latin typeface="+mn-lt"/>
                </a:rPr>
                <a:t>Address</a:t>
              </a:r>
              <a:endParaRPr lang="en-DE" sz="1000" dirty="0" err="1">
                <a:highlight>
                  <a:srgbClr val="FFFF00"/>
                </a:highlight>
                <a:latin typeface="+mn-lt"/>
              </a:endParaRPr>
            </a:p>
          </p:txBody>
        </p:sp>
        <p:sp>
          <p:nvSpPr>
            <p:cNvPr id="25" name="Rectangle 24">
              <a:extLst>
                <a:ext uri="{FF2B5EF4-FFF2-40B4-BE49-F238E27FC236}">
                  <a16:creationId xmlns:a16="http://schemas.microsoft.com/office/drawing/2014/main" id="{7ED800BD-E95B-85DC-A2B7-26E9A520CD78}"/>
                </a:ext>
              </a:extLst>
            </p:cNvPr>
            <p:cNvSpPr/>
            <p:nvPr/>
          </p:nvSpPr>
          <p:spPr>
            <a:xfrm>
              <a:off x="5882910" y="2063469"/>
              <a:ext cx="1975563" cy="412694"/>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24" name="TextBox 23">
              <a:extLst>
                <a:ext uri="{FF2B5EF4-FFF2-40B4-BE49-F238E27FC236}">
                  <a16:creationId xmlns:a16="http://schemas.microsoft.com/office/drawing/2014/main" id="{616681BB-BD1E-63D9-92EF-06E101B3C25A}"/>
                </a:ext>
              </a:extLst>
            </p:cNvPr>
            <p:cNvSpPr txBox="1"/>
            <p:nvPr/>
          </p:nvSpPr>
          <p:spPr>
            <a:xfrm>
              <a:off x="6030315" y="2183622"/>
              <a:ext cx="1680752" cy="160750"/>
            </a:xfrm>
            <a:prstGeom prst="rect">
              <a:avLst/>
            </a:prstGeom>
            <a:noFill/>
          </p:spPr>
          <p:txBody>
            <a:bodyPr wrap="square" lIns="0" tIns="0" rIns="0" bIns="0" rtlCol="0">
              <a:spAutoFit/>
            </a:bodyPr>
            <a:lstStyle/>
            <a:p>
              <a:pPr algn="ctr">
                <a:lnSpc>
                  <a:spcPct val="114000"/>
                </a:lnSpc>
              </a:pPr>
              <a:r>
                <a:rPr lang="en-US" altLang="zh-CN" sz="1000" dirty="0">
                  <a:highlight>
                    <a:srgbClr val="FFFF00"/>
                  </a:highlight>
                  <a:latin typeface="+mn-lt"/>
                </a:rPr>
                <a:t>Malicious</a:t>
              </a:r>
              <a:r>
                <a:rPr lang="zh-CN" altLang="en-US" sz="1000" dirty="0">
                  <a:highlight>
                    <a:srgbClr val="FFFF00"/>
                  </a:highlight>
                  <a:latin typeface="+mn-lt"/>
                </a:rPr>
                <a:t> </a:t>
              </a:r>
              <a:r>
                <a:rPr lang="en-US" altLang="zh-CN" sz="1000" dirty="0">
                  <a:highlight>
                    <a:srgbClr val="FFFF00"/>
                  </a:highlight>
                  <a:latin typeface="+mn-lt"/>
                </a:rPr>
                <a:t>Code</a:t>
              </a:r>
              <a:r>
                <a:rPr lang="zh-CN" altLang="en-US" sz="1000" dirty="0">
                  <a:highlight>
                    <a:srgbClr val="FFFF00"/>
                  </a:highlight>
                  <a:latin typeface="+mn-lt"/>
                </a:rPr>
                <a:t> </a:t>
              </a:r>
              <a:r>
                <a:rPr lang="en-US" altLang="zh-CN" sz="1000" dirty="0">
                  <a:highlight>
                    <a:srgbClr val="FFFF00"/>
                  </a:highlight>
                  <a:latin typeface="+mn-lt"/>
                </a:rPr>
                <a:t>(Payload)</a:t>
              </a:r>
              <a:endParaRPr lang="en-DE" sz="1000" dirty="0" err="1">
                <a:highlight>
                  <a:srgbClr val="FFFF00"/>
                </a:highlight>
                <a:latin typeface="+mn-lt"/>
              </a:endParaRPr>
            </a:p>
          </p:txBody>
        </p:sp>
        <p:sp>
          <p:nvSpPr>
            <p:cNvPr id="26" name="Arc 25">
              <a:extLst>
                <a:ext uri="{FF2B5EF4-FFF2-40B4-BE49-F238E27FC236}">
                  <a16:creationId xmlns:a16="http://schemas.microsoft.com/office/drawing/2014/main" id="{ADB11CD3-D458-C575-2304-45EA09C1CEBE}"/>
                </a:ext>
              </a:extLst>
            </p:cNvPr>
            <p:cNvSpPr/>
            <p:nvPr/>
          </p:nvSpPr>
          <p:spPr>
            <a:xfrm>
              <a:off x="7674460" y="3009747"/>
              <a:ext cx="491885" cy="789257"/>
            </a:xfrm>
            <a:prstGeom prst="arc">
              <a:avLst>
                <a:gd name="adj1" fmla="val 16200000"/>
                <a:gd name="adj2" fmla="val 549388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27" name="Arc 26">
              <a:extLst>
                <a:ext uri="{FF2B5EF4-FFF2-40B4-BE49-F238E27FC236}">
                  <a16:creationId xmlns:a16="http://schemas.microsoft.com/office/drawing/2014/main" id="{6882CEFD-4115-B10F-28EC-36D6172E8E20}"/>
                </a:ext>
              </a:extLst>
            </p:cNvPr>
            <p:cNvSpPr/>
            <p:nvPr/>
          </p:nvSpPr>
          <p:spPr>
            <a:xfrm>
              <a:off x="7686234" y="2183622"/>
              <a:ext cx="491885" cy="789257"/>
            </a:xfrm>
            <a:prstGeom prst="arc">
              <a:avLst>
                <a:gd name="adj1" fmla="val 16200000"/>
                <a:gd name="adj2" fmla="val 5493884"/>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grpSp>
      <p:sp>
        <p:nvSpPr>
          <p:cNvPr id="28" name="TextBox 27">
            <a:extLst>
              <a:ext uri="{FF2B5EF4-FFF2-40B4-BE49-F238E27FC236}">
                <a16:creationId xmlns:a16="http://schemas.microsoft.com/office/drawing/2014/main" id="{DE168034-4754-4956-D29B-60E528310331}"/>
              </a:ext>
            </a:extLst>
          </p:cNvPr>
          <p:cNvSpPr txBox="1"/>
          <p:nvPr/>
        </p:nvSpPr>
        <p:spPr>
          <a:xfrm>
            <a:off x="460481" y="1748170"/>
            <a:ext cx="2480427" cy="1600438"/>
          </a:xfrm>
          <a:prstGeom prst="rect">
            <a:avLst/>
          </a:prstGeom>
          <a:noFill/>
        </p:spPr>
        <p:txBody>
          <a:bodyPr wrap="square">
            <a:spAutoFit/>
          </a:bodyPr>
          <a:lstStyle/>
          <a:p>
            <a:pPr marL="342900" indent="-342900">
              <a:buFont typeface="+mj-lt"/>
              <a:buAutoNum type="arabicPeriod"/>
            </a:pPr>
            <a:r>
              <a:rPr lang="en-US" altLang="zh-CN" sz="1400" b="1" dirty="0">
                <a:solidFill>
                  <a:srgbClr val="000000"/>
                </a:solidFill>
                <a:latin typeface="Arial" panose="020B0604020202020204" pitchFamily="34" charset="0"/>
                <a:cs typeface="Arial" panose="020B0604020202020204" pitchFamily="34" charset="0"/>
              </a:rPr>
              <a:t>Injecting</a:t>
            </a:r>
            <a:r>
              <a:rPr lang="zh-CN" altLang="en-US" sz="1400" b="1" dirty="0">
                <a:solidFill>
                  <a:srgbClr val="000000"/>
                </a:solidFill>
                <a:latin typeface="Arial" panose="020B0604020202020204" pitchFamily="34" charset="0"/>
                <a:cs typeface="Arial" panose="020B0604020202020204" pitchFamily="34" charset="0"/>
              </a:rPr>
              <a:t> </a:t>
            </a:r>
            <a:r>
              <a:rPr lang="en-US" altLang="zh-CN" sz="1400" b="1" dirty="0">
                <a:solidFill>
                  <a:srgbClr val="000000"/>
                </a:solidFill>
                <a:latin typeface="Arial" panose="020B0604020202020204" pitchFamily="34" charset="0"/>
                <a:cs typeface="Arial" panose="020B0604020202020204" pitchFamily="34" charset="0"/>
              </a:rPr>
              <a:t>the</a:t>
            </a:r>
            <a:r>
              <a:rPr lang="zh-CN" altLang="en-US" sz="1400" b="1" dirty="0">
                <a:solidFill>
                  <a:srgbClr val="000000"/>
                </a:solidFill>
                <a:latin typeface="Arial" panose="020B0604020202020204" pitchFamily="34" charset="0"/>
                <a:cs typeface="Arial" panose="020B0604020202020204" pitchFamily="34" charset="0"/>
              </a:rPr>
              <a:t> </a:t>
            </a:r>
            <a:r>
              <a:rPr lang="en-GB" altLang="zh-CN" sz="1400" b="1" dirty="0">
                <a:solidFill>
                  <a:srgbClr val="000000"/>
                </a:solidFill>
                <a:latin typeface="Arial" panose="020B0604020202020204" pitchFamily="34" charset="0"/>
                <a:cs typeface="Arial" panose="020B0604020202020204" pitchFamily="34" charset="0"/>
              </a:rPr>
              <a:t>malicious code</a:t>
            </a:r>
          </a:p>
          <a:p>
            <a:pPr marL="342900" indent="-342900">
              <a:buFont typeface="+mj-lt"/>
              <a:buAutoNum type="arabicPeriod"/>
            </a:pPr>
            <a:endParaRPr lang="en-GB" altLang="zh-CN" sz="1400" b="1"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GB" altLang="zh-CN" sz="1400" b="1" dirty="0">
                <a:solidFill>
                  <a:srgbClr val="000000"/>
                </a:solidFill>
                <a:latin typeface="Arial" panose="020B0604020202020204" pitchFamily="34" charset="0"/>
                <a:cs typeface="Arial" panose="020B0604020202020204" pitchFamily="34" charset="0"/>
              </a:rPr>
              <a:t>Jumping to the malicious code</a:t>
            </a:r>
          </a:p>
          <a:p>
            <a:pPr marL="342900" indent="-342900">
              <a:buFont typeface="+mj-lt"/>
              <a:buAutoNum type="arabicPeriod"/>
            </a:pPr>
            <a:endParaRPr lang="en-GB" altLang="zh-CN" sz="1400" b="1" dirty="0">
              <a:solidFill>
                <a:srgbClr val="000000"/>
              </a:solidFill>
              <a:latin typeface="Arial" panose="020B0604020202020204" pitchFamily="34" charset="0"/>
              <a:cs typeface="Arial" panose="020B0604020202020204" pitchFamily="34" charset="0"/>
            </a:endParaRPr>
          </a:p>
          <a:p>
            <a:pPr marL="342900" indent="-342900">
              <a:buFont typeface="+mj-lt"/>
              <a:buAutoNum type="arabicPeriod"/>
            </a:pPr>
            <a:r>
              <a:rPr lang="en-GB" altLang="zh-CN" sz="1400" b="1" dirty="0">
                <a:solidFill>
                  <a:srgbClr val="000000"/>
                </a:solidFill>
                <a:latin typeface="Arial" panose="020B0604020202020204" pitchFamily="34" charset="0"/>
                <a:cs typeface="Arial" panose="020B0604020202020204" pitchFamily="34" charset="0"/>
              </a:rPr>
              <a:t>Writing malicious code</a:t>
            </a:r>
            <a:endParaRPr lang="en-GB" sz="1400" dirty="0">
              <a:solidFill>
                <a:srgbClr val="000000"/>
              </a:solidFill>
              <a:effectLst/>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0EE29C18-DDDA-A1F9-6308-0AC9EA0C10A5}"/>
              </a:ext>
            </a:extLst>
          </p:cNvPr>
          <p:cNvSpPr txBox="1"/>
          <p:nvPr/>
        </p:nvSpPr>
        <p:spPr>
          <a:xfrm>
            <a:off x="3646489" y="4533473"/>
            <a:ext cx="4907280" cy="430887"/>
          </a:xfrm>
          <a:prstGeom prst="rect">
            <a:avLst/>
          </a:prstGeom>
          <a:noFill/>
        </p:spPr>
        <p:txBody>
          <a:bodyPr wrap="square" rtlCol="0">
            <a:spAutoFit/>
          </a:bodyPr>
          <a:lstStyle/>
          <a:p>
            <a:r>
              <a:rPr lang="en-US" sz="1100" b="1" dirty="0"/>
              <a:t>(←)</a:t>
            </a:r>
            <a:r>
              <a:rPr lang="en-US" sz="1100" dirty="0"/>
              <a:t> </a:t>
            </a:r>
            <a:r>
              <a:rPr lang="en-US" altLang="zh-CN" sz="1100" dirty="0"/>
              <a:t>Memory</a:t>
            </a:r>
            <a:r>
              <a:rPr lang="zh-CN" altLang="en-US" sz="1100" dirty="0"/>
              <a:t> </a:t>
            </a:r>
            <a:r>
              <a:rPr lang="en-US" altLang="zh-CN" sz="1100" dirty="0"/>
              <a:t>during</a:t>
            </a:r>
            <a:r>
              <a:rPr lang="zh-CN" altLang="en-US" sz="1100" dirty="0"/>
              <a:t> </a:t>
            </a:r>
            <a:r>
              <a:rPr lang="en-US" altLang="zh-CN" sz="1100" dirty="0"/>
              <a:t>benign</a:t>
            </a:r>
            <a:r>
              <a:rPr lang="zh-CN" altLang="en-US" sz="1100" dirty="0"/>
              <a:t> </a:t>
            </a:r>
            <a:r>
              <a:rPr lang="en-US" altLang="zh-CN" sz="1100" dirty="0"/>
              <a:t>execution</a:t>
            </a:r>
            <a:r>
              <a:rPr lang="zh-CN" altLang="en-US" sz="1100" dirty="0"/>
              <a:t> </a:t>
            </a:r>
            <a:r>
              <a:rPr lang="en-US" altLang="zh-CN" sz="1100" dirty="0"/>
              <a:t>of</a:t>
            </a:r>
            <a:r>
              <a:rPr lang="zh-CN" altLang="en-US" sz="1100" dirty="0"/>
              <a:t> </a:t>
            </a:r>
            <a:r>
              <a:rPr lang="en-US" altLang="zh-CN" sz="1100" dirty="0"/>
              <a:t>a</a:t>
            </a:r>
            <a:r>
              <a:rPr lang="zh-CN" altLang="en-US" sz="1100" dirty="0"/>
              <a:t> </a:t>
            </a:r>
            <a:r>
              <a:rPr lang="en-US" altLang="zh-CN" sz="1100" dirty="0"/>
              <a:t>C</a:t>
            </a:r>
            <a:r>
              <a:rPr lang="zh-CN" altLang="en-US" sz="1100" dirty="0"/>
              <a:t> </a:t>
            </a:r>
            <a:r>
              <a:rPr lang="en-US" altLang="zh-CN" sz="1100" dirty="0"/>
              <a:t>function</a:t>
            </a:r>
            <a:endParaRPr lang="en-US" sz="1100" dirty="0"/>
          </a:p>
          <a:p>
            <a:r>
              <a:rPr lang="en-US" sz="1100" b="1" dirty="0"/>
              <a:t>(→)</a:t>
            </a:r>
            <a:r>
              <a:rPr lang="zh-CN" altLang="en-US" sz="1100" b="1" dirty="0"/>
              <a:t> </a:t>
            </a:r>
            <a:r>
              <a:rPr lang="en-US" altLang="zh-CN" sz="1100" dirty="0"/>
              <a:t>Memory</a:t>
            </a:r>
            <a:r>
              <a:rPr lang="zh-CN" altLang="en-US" sz="1100" dirty="0"/>
              <a:t> </a:t>
            </a:r>
            <a:r>
              <a:rPr lang="en-US" altLang="zh-CN" sz="1100" dirty="0"/>
              <a:t>after</a:t>
            </a:r>
            <a:r>
              <a:rPr lang="zh-CN" altLang="en-US" sz="1100" dirty="0"/>
              <a:t> </a:t>
            </a:r>
            <a:r>
              <a:rPr lang="en-US" altLang="zh-CN" sz="1100" dirty="0"/>
              <a:t>buffer-overflow</a:t>
            </a:r>
            <a:r>
              <a:rPr lang="zh-CN" altLang="en-US" sz="1100" dirty="0"/>
              <a:t> </a:t>
            </a:r>
            <a:r>
              <a:rPr lang="en-US" altLang="zh-CN" sz="1100" dirty="0"/>
              <a:t>attack</a:t>
            </a:r>
            <a:endParaRPr lang="en-US" sz="1100" dirty="0"/>
          </a:p>
        </p:txBody>
      </p:sp>
    </p:spTree>
    <p:extLst>
      <p:ext uri="{BB962C8B-B14F-4D97-AF65-F5344CB8AC3E}">
        <p14:creationId xmlns:p14="http://schemas.microsoft.com/office/powerpoint/2010/main" val="3827046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8430CA-7D11-40D3-E29C-AB86C31A886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B5E984-604D-38CF-A736-198C90E9C6FF}"/>
              </a:ext>
            </a:extLst>
          </p:cNvPr>
          <p:cNvSpPr>
            <a:spLocks noGrp="1"/>
          </p:cNvSpPr>
          <p:nvPr>
            <p:ph type="sldNum" sz="quarter" idx="11"/>
          </p:nvPr>
        </p:nvSpPr>
        <p:spPr/>
        <p:txBody>
          <a:bodyPr/>
          <a:lstStyle/>
          <a:p>
            <a:fld id="{CE58CB1E-F828-4F11-99E0-327109AF9DA4}" type="slidenum">
              <a:rPr lang="de-DE" smtClean="0"/>
              <a:pPr/>
              <a:t>15</a:t>
            </a:fld>
            <a:endParaRPr lang="de-DE" dirty="0"/>
          </a:p>
        </p:txBody>
      </p:sp>
      <p:sp>
        <p:nvSpPr>
          <p:cNvPr id="5" name="Title 4">
            <a:extLst>
              <a:ext uri="{FF2B5EF4-FFF2-40B4-BE49-F238E27FC236}">
                <a16:creationId xmlns:a16="http://schemas.microsoft.com/office/drawing/2014/main" id="{A5F6D648-A711-DE6E-0676-6E39B27480C5}"/>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C9DDD4D1-0F6D-E5A9-66E4-943976467D7F}"/>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Other</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Attacks</a:t>
            </a:r>
          </a:p>
        </p:txBody>
      </p:sp>
      <p:sp>
        <p:nvSpPr>
          <p:cNvPr id="4" name="Content Placeholder 1">
            <a:extLst>
              <a:ext uri="{FF2B5EF4-FFF2-40B4-BE49-F238E27FC236}">
                <a16:creationId xmlns:a16="http://schemas.microsoft.com/office/drawing/2014/main" id="{55A78324-4137-97CB-F663-AAA74ADF5864}"/>
              </a:ext>
            </a:extLst>
          </p:cNvPr>
          <p:cNvSpPr txBox="1">
            <a:spLocks/>
          </p:cNvSpPr>
          <p:nvPr/>
        </p:nvSpPr>
        <p:spPr>
          <a:xfrm>
            <a:off x="573258" y="1397622"/>
            <a:ext cx="6045906" cy="1686771"/>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solidFill>
                  <a:srgbClr val="000000"/>
                </a:solidFill>
                <a:effectLst/>
              </a:rPr>
              <a:t>Heap</a:t>
            </a:r>
            <a:r>
              <a:rPr lang="zh-CN" altLang="en-US" b="1" dirty="0">
                <a:solidFill>
                  <a:srgbClr val="000000"/>
                </a:solidFill>
                <a:effectLst/>
              </a:rPr>
              <a:t> </a:t>
            </a:r>
            <a:r>
              <a:rPr lang="en-US" altLang="zh-CN" b="1" dirty="0">
                <a:solidFill>
                  <a:srgbClr val="000000"/>
                </a:solidFill>
                <a:effectLst/>
              </a:rPr>
              <a:t>Overflow</a:t>
            </a:r>
          </a:p>
          <a:p>
            <a:r>
              <a:rPr lang="en-US" altLang="zh-CN" dirty="0">
                <a:solidFill>
                  <a:srgbClr val="000000"/>
                </a:solidFill>
                <a:effectLst/>
              </a:rPr>
              <a:t>Unlike</a:t>
            </a:r>
            <a:r>
              <a:rPr lang="zh-CN" altLang="en-US" dirty="0">
                <a:solidFill>
                  <a:srgbClr val="000000"/>
                </a:solidFill>
                <a:effectLst/>
              </a:rPr>
              <a:t> </a:t>
            </a:r>
            <a:r>
              <a:rPr lang="en-US" altLang="zh-CN" dirty="0">
                <a:solidFill>
                  <a:srgbClr val="000000"/>
                </a:solidFill>
                <a:effectLst/>
              </a:rPr>
              <a:t>local</a:t>
            </a:r>
            <a:r>
              <a:rPr lang="zh-CN" altLang="en-US" dirty="0">
                <a:solidFill>
                  <a:srgbClr val="000000"/>
                </a:solidFill>
                <a:effectLst/>
              </a:rPr>
              <a:t> </a:t>
            </a:r>
            <a:r>
              <a:rPr lang="en-US" altLang="zh-CN" dirty="0">
                <a:solidFill>
                  <a:srgbClr val="000000"/>
                </a:solidFill>
                <a:effectLst/>
              </a:rPr>
              <a:t>variable</a:t>
            </a:r>
            <a:r>
              <a:rPr lang="en-US" altLang="zh-CN" dirty="0">
                <a:solidFill>
                  <a:srgbClr val="000000"/>
                </a:solidFill>
              </a:rPr>
              <a:t>s</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function</a:t>
            </a:r>
            <a:r>
              <a:rPr lang="zh-CN" altLang="en-US" dirty="0">
                <a:solidFill>
                  <a:srgbClr val="000000"/>
                </a:solidFill>
              </a:rPr>
              <a:t> </a:t>
            </a:r>
            <a:r>
              <a:rPr lang="en-US" altLang="zh-CN" dirty="0">
                <a:solidFill>
                  <a:srgbClr val="000000"/>
                </a:solidFill>
              </a:rPr>
              <a:t>arguments</a:t>
            </a:r>
            <a:r>
              <a:rPr lang="zh-CN" altLang="en-US" dirty="0">
                <a:solidFill>
                  <a:srgbClr val="000000"/>
                </a:solidFill>
              </a:rPr>
              <a:t> </a:t>
            </a:r>
            <a:r>
              <a:rPr lang="en-US" altLang="zh-CN" dirty="0">
                <a:solidFill>
                  <a:srgbClr val="000000"/>
                </a:solidFill>
              </a:rPr>
              <a:t>that</a:t>
            </a:r>
            <a:r>
              <a:rPr lang="zh-CN" altLang="en-US" dirty="0">
                <a:solidFill>
                  <a:srgbClr val="000000"/>
                </a:solidFill>
              </a:rPr>
              <a:t> </a:t>
            </a:r>
            <a:r>
              <a:rPr lang="en-US" altLang="zh-CN" dirty="0">
                <a:solidFill>
                  <a:srgbClr val="000000"/>
                </a:solidFill>
              </a:rPr>
              <a:t>are</a:t>
            </a:r>
            <a:r>
              <a:rPr lang="zh-CN" altLang="en-US" dirty="0">
                <a:solidFill>
                  <a:srgbClr val="000000"/>
                </a:solidFill>
              </a:rPr>
              <a:t> </a:t>
            </a:r>
            <a:r>
              <a:rPr lang="en-US" altLang="zh-CN" dirty="0">
                <a:solidFill>
                  <a:srgbClr val="000000"/>
                </a:solidFill>
              </a:rPr>
              <a:t>stored</a:t>
            </a:r>
            <a:r>
              <a:rPr lang="zh-CN" altLang="en-US" dirty="0">
                <a:solidFill>
                  <a:srgbClr val="000000"/>
                </a:solidFill>
              </a:rPr>
              <a:t> </a:t>
            </a:r>
            <a:r>
              <a:rPr lang="en-US" altLang="zh-CN" dirty="0">
                <a:solidFill>
                  <a:srgbClr val="000000"/>
                </a:solidFill>
              </a:rPr>
              <a:t>in</a:t>
            </a:r>
            <a:r>
              <a:rPr lang="zh-CN" altLang="en-US" dirty="0">
                <a:solidFill>
                  <a:srgbClr val="000000"/>
                </a:solidFill>
              </a:rPr>
              <a:t> </a:t>
            </a:r>
            <a:r>
              <a:rPr lang="en-GB" altLang="zh-CN" dirty="0">
                <a:solidFill>
                  <a:srgbClr val="000000"/>
                </a:solidFill>
              </a:rPr>
              <a:t>the </a:t>
            </a:r>
            <a:r>
              <a:rPr lang="en-US" altLang="zh-CN" dirty="0">
                <a:solidFill>
                  <a:srgbClr val="000000"/>
                </a:solidFill>
              </a:rPr>
              <a:t>stack</a:t>
            </a:r>
            <a:r>
              <a:rPr lang="zh-CN" altLang="en-US" dirty="0">
                <a:solidFill>
                  <a:srgbClr val="000000"/>
                </a:solidFill>
              </a:rPr>
              <a:t> </a:t>
            </a:r>
            <a:r>
              <a:rPr lang="en-US" altLang="zh-CN" dirty="0">
                <a:solidFill>
                  <a:srgbClr val="000000"/>
                </a:solidFill>
              </a:rPr>
              <a:t>–</a:t>
            </a:r>
            <a:r>
              <a:rPr lang="zh-CN" altLang="en-US" dirty="0">
                <a:solidFill>
                  <a:srgbClr val="000000"/>
                </a:solidFill>
              </a:rPr>
              <a:t> </a:t>
            </a:r>
            <a:r>
              <a:rPr lang="en-US" altLang="zh-CN" dirty="0">
                <a:solidFill>
                  <a:srgbClr val="000000"/>
                </a:solidFill>
              </a:rPr>
              <a:t>global</a:t>
            </a:r>
            <a:r>
              <a:rPr lang="zh-CN" altLang="en-US" dirty="0">
                <a:solidFill>
                  <a:srgbClr val="000000"/>
                </a:solidFill>
              </a:rPr>
              <a:t> </a:t>
            </a:r>
            <a:r>
              <a:rPr lang="en-US" altLang="zh-CN" dirty="0">
                <a:solidFill>
                  <a:srgbClr val="000000"/>
                </a:solidFill>
              </a:rPr>
              <a:t>variables,</a:t>
            </a:r>
            <a:r>
              <a:rPr lang="zh-CN" altLang="en-US" dirty="0">
                <a:solidFill>
                  <a:srgbClr val="000000"/>
                </a:solidFill>
              </a:rPr>
              <a:t> </a:t>
            </a:r>
            <a:r>
              <a:rPr lang="en-US" altLang="zh-CN" dirty="0">
                <a:solidFill>
                  <a:srgbClr val="000000"/>
                </a:solidFill>
              </a:rPr>
              <a:t>constants,</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dirty="0">
                <a:solidFill>
                  <a:srgbClr val="000000"/>
                </a:solidFill>
              </a:rPr>
              <a:t>references</a:t>
            </a:r>
            <a:r>
              <a:rPr lang="zh-CN" altLang="en-US" dirty="0">
                <a:solidFill>
                  <a:srgbClr val="000000"/>
                </a:solidFill>
              </a:rPr>
              <a:t> </a:t>
            </a:r>
            <a:r>
              <a:rPr lang="en-US" altLang="zh-CN" dirty="0">
                <a:solidFill>
                  <a:srgbClr val="000000"/>
                </a:solidFill>
              </a:rPr>
              <a:t>that</a:t>
            </a:r>
            <a:r>
              <a:rPr lang="zh-CN" altLang="en-US" dirty="0">
                <a:solidFill>
                  <a:srgbClr val="000000"/>
                </a:solidFill>
              </a:rPr>
              <a:t> </a:t>
            </a:r>
            <a:r>
              <a:rPr lang="en-US" altLang="zh-CN" dirty="0">
                <a:solidFill>
                  <a:srgbClr val="000000"/>
                </a:solidFill>
              </a:rPr>
              <a:t>use</a:t>
            </a:r>
            <a:r>
              <a:rPr lang="zh-CN" altLang="en-US" dirty="0">
                <a:solidFill>
                  <a:srgbClr val="000000"/>
                </a:solidFill>
              </a:rPr>
              <a:t> </a:t>
            </a:r>
            <a:r>
              <a:rPr lang="en-US" altLang="zh-CN" dirty="0">
                <a:solidFill>
                  <a:srgbClr val="000000"/>
                </a:solidFill>
              </a:rPr>
              <a:t>d</a:t>
            </a:r>
            <a:r>
              <a:rPr lang="en-GB" altLang="zh-CN" dirty="0" err="1">
                <a:solidFill>
                  <a:srgbClr val="000000"/>
                </a:solidFill>
              </a:rPr>
              <a:t>ynamically</a:t>
            </a:r>
            <a:r>
              <a:rPr lang="en-GB" altLang="zh-CN" dirty="0">
                <a:solidFill>
                  <a:srgbClr val="000000"/>
                </a:solidFill>
              </a:rPr>
              <a:t> allocated memory</a:t>
            </a:r>
            <a:r>
              <a:rPr lang="zh-CN" altLang="en-US" dirty="0">
                <a:solidFill>
                  <a:srgbClr val="000000"/>
                </a:solidFill>
              </a:rPr>
              <a:t> </a:t>
            </a:r>
            <a:r>
              <a:rPr lang="en-US" altLang="zh-CN" dirty="0">
                <a:solidFill>
                  <a:srgbClr val="000000"/>
                </a:solidFill>
              </a:rPr>
              <a:t>are</a:t>
            </a:r>
            <a:r>
              <a:rPr lang="zh-CN" altLang="en-US" dirty="0">
                <a:solidFill>
                  <a:srgbClr val="000000"/>
                </a:solidFill>
              </a:rPr>
              <a:t> </a:t>
            </a:r>
            <a:r>
              <a:rPr lang="en-US" altLang="zh-CN" dirty="0">
                <a:solidFill>
                  <a:srgbClr val="000000"/>
                </a:solidFill>
              </a:rPr>
              <a:t>all</a:t>
            </a:r>
            <a:r>
              <a:rPr lang="zh-CN" altLang="en-US" dirty="0">
                <a:solidFill>
                  <a:srgbClr val="000000"/>
                </a:solidFill>
              </a:rPr>
              <a:t> </a:t>
            </a:r>
            <a:r>
              <a:rPr lang="en-US" altLang="zh-CN" dirty="0">
                <a:solidFill>
                  <a:srgbClr val="000000"/>
                </a:solidFill>
              </a:rPr>
              <a:t>stored</a:t>
            </a:r>
            <a:r>
              <a:rPr lang="zh-CN" altLang="en-US" dirty="0">
                <a:solidFill>
                  <a:srgbClr val="000000"/>
                </a:solidFill>
              </a:rPr>
              <a:t> </a:t>
            </a:r>
            <a:r>
              <a:rPr lang="en-US" altLang="zh-CN" dirty="0">
                <a:solidFill>
                  <a:srgbClr val="000000"/>
                </a:solidFill>
              </a:rPr>
              <a:t>in</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Heap.</a:t>
            </a:r>
            <a:r>
              <a:rPr lang="zh-CN" altLang="en-US" dirty="0">
                <a:solidFill>
                  <a:srgbClr val="000000"/>
                </a:solidFill>
              </a:rPr>
              <a:t> </a:t>
            </a:r>
            <a:r>
              <a:rPr lang="en-US" altLang="zh-CN" dirty="0">
                <a:solidFill>
                  <a:srgbClr val="000000"/>
                </a:solidFill>
              </a:rPr>
              <a:t>An attacker</a:t>
            </a:r>
            <a:r>
              <a:rPr lang="zh-CN" altLang="en-US" dirty="0">
                <a:solidFill>
                  <a:srgbClr val="000000"/>
                </a:solidFill>
              </a:rPr>
              <a:t> </a:t>
            </a:r>
            <a:r>
              <a:rPr lang="en-US" altLang="zh-CN" dirty="0">
                <a:solidFill>
                  <a:srgbClr val="000000"/>
                </a:solidFill>
              </a:rPr>
              <a:t>can</a:t>
            </a:r>
            <a:r>
              <a:rPr lang="zh-CN" altLang="en-US" dirty="0">
                <a:solidFill>
                  <a:srgbClr val="000000"/>
                </a:solidFill>
              </a:rPr>
              <a:t> </a:t>
            </a:r>
            <a:r>
              <a:rPr lang="en-US" altLang="zh-CN" dirty="0">
                <a:solidFill>
                  <a:srgbClr val="000000"/>
                </a:solidFill>
              </a:rPr>
              <a:t>overflow</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heap</a:t>
            </a:r>
            <a:r>
              <a:rPr lang="zh-CN" altLang="en-US" dirty="0">
                <a:solidFill>
                  <a:srgbClr val="000000"/>
                </a:solidFill>
              </a:rPr>
              <a:t> </a:t>
            </a:r>
            <a:r>
              <a:rPr lang="en-GB" altLang="zh-CN" dirty="0">
                <a:solidFill>
                  <a:srgbClr val="000000"/>
                </a:solidFill>
              </a:rPr>
              <a:t>allocated by</a:t>
            </a:r>
            <a:r>
              <a:rPr lang="zh-CN" altLang="en-US" dirty="0">
                <a:solidFill>
                  <a:srgbClr val="000000"/>
                </a:solidFill>
              </a:rPr>
              <a:t> </a:t>
            </a:r>
            <a:r>
              <a:rPr lang="en-GB" altLang="zh-CN" dirty="0">
                <a:solidFill>
                  <a:schemeClr val="bg2"/>
                </a:solidFill>
                <a:latin typeface="Consolas" panose="020B0609020204030204" pitchFamily="49" charset="0"/>
                <a:cs typeface="Consolas" panose="020B0609020204030204" pitchFamily="49" charset="0"/>
              </a:rPr>
              <a:t>malloc</a:t>
            </a:r>
            <a:r>
              <a:rPr lang="en-US" altLang="zh-CN" dirty="0">
                <a:solidFill>
                  <a:srgbClr val="000000"/>
                </a:solidFill>
              </a:rPr>
              <a:t>.</a:t>
            </a:r>
          </a:p>
          <a:p>
            <a:endParaRPr lang="en-US" altLang="zh-CN" dirty="0">
              <a:solidFill>
                <a:srgbClr val="000000"/>
              </a:solidFill>
              <a:effectLst/>
            </a:endParaRPr>
          </a:p>
        </p:txBody>
      </p:sp>
      <p:pic>
        <p:nvPicPr>
          <p:cNvPr id="8" name="Picture 2" descr="Data segment - Wikipedia">
            <a:hlinkClick r:id="rId2"/>
            <a:extLst>
              <a:ext uri="{FF2B5EF4-FFF2-40B4-BE49-F238E27FC236}">
                <a16:creationId xmlns:a16="http://schemas.microsoft.com/office/drawing/2014/main" id="{212ACA34-5901-EF6A-3FB9-4606B00F1E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74934" y="1173716"/>
            <a:ext cx="1447560" cy="370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356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A2637-406B-D514-147F-972CF5F1205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64B7AA9-EE4B-F724-56B0-2CA7D4880496}"/>
              </a:ext>
            </a:extLst>
          </p:cNvPr>
          <p:cNvSpPr>
            <a:spLocks noGrp="1"/>
          </p:cNvSpPr>
          <p:nvPr>
            <p:ph type="sldNum" sz="quarter" idx="11"/>
          </p:nvPr>
        </p:nvSpPr>
        <p:spPr/>
        <p:txBody>
          <a:bodyPr/>
          <a:lstStyle/>
          <a:p>
            <a:fld id="{CE58CB1E-F828-4F11-99E0-327109AF9DA4}" type="slidenum">
              <a:rPr lang="de-DE" smtClean="0"/>
              <a:pPr/>
              <a:t>16</a:t>
            </a:fld>
            <a:endParaRPr lang="de-DE" dirty="0"/>
          </a:p>
        </p:txBody>
      </p:sp>
      <p:sp>
        <p:nvSpPr>
          <p:cNvPr id="5" name="Title 4">
            <a:extLst>
              <a:ext uri="{FF2B5EF4-FFF2-40B4-BE49-F238E27FC236}">
                <a16:creationId xmlns:a16="http://schemas.microsoft.com/office/drawing/2014/main" id="{FF5F39B7-31F2-0F10-5B8D-D332C335ABCA}"/>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8CD5F1D1-5ADB-6372-4DA9-834263D3213D}"/>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Heap</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Overflow:</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Example</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43FF0F2D-48E5-47C0-65AB-7873F81312A0}"/>
              </a:ext>
            </a:extLst>
          </p:cNvPr>
          <p:cNvSpPr txBox="1"/>
          <p:nvPr/>
        </p:nvSpPr>
        <p:spPr>
          <a:xfrm>
            <a:off x="316992" y="1455254"/>
            <a:ext cx="4839001" cy="3308598"/>
          </a:xfrm>
          <a:prstGeom prst="rect">
            <a:avLst/>
          </a:prstGeom>
          <a:solidFill>
            <a:schemeClr val="bg1">
              <a:lumMod val="95000"/>
            </a:schemeClr>
          </a:solidFill>
          <a:ln>
            <a:solidFill>
              <a:schemeClr val="tx1"/>
            </a:solidFill>
          </a:ln>
        </p:spPr>
        <p:txBody>
          <a:bodyPr wrap="square">
            <a:spAutoFit/>
          </a:bodyPr>
          <a:lstStyle/>
          <a:p>
            <a:r>
              <a:rPr lang="en-DE" sz="1100" dirty="0">
                <a:latin typeface="Consolas" panose="020B0609020204030204" pitchFamily="49" charset="0"/>
                <a:cs typeface="Consolas" panose="020B0609020204030204" pitchFamily="49" charset="0"/>
              </a:rPr>
              <a:t>#define BUFFER_SIZE 10</a:t>
            </a:r>
          </a:p>
          <a:p>
            <a:r>
              <a:rPr lang="en-DE" sz="1100" dirty="0">
                <a:latin typeface="Consolas" panose="020B0609020204030204" pitchFamily="49" charset="0"/>
                <a:cs typeface="Consolas" panose="020B0609020204030204" pitchFamily="49" charset="0"/>
              </a:rPr>
              <a:t>#define OVERFLOWED_SIZE 5</a:t>
            </a:r>
          </a:p>
          <a:p>
            <a:endParaRPr lang="en-DE" sz="1100" dirty="0">
              <a:latin typeface="Consolas" panose="020B0609020204030204" pitchFamily="49" charset="0"/>
              <a:cs typeface="Consolas" panose="020B0609020204030204" pitchFamily="49" charset="0"/>
            </a:endParaRPr>
          </a:p>
          <a:p>
            <a:r>
              <a:rPr lang="en-DE" sz="1100" dirty="0">
                <a:latin typeface="Consolas" panose="020B0609020204030204" pitchFamily="49" charset="0"/>
                <a:cs typeface="Consolas" panose="020B0609020204030204" pitchFamily="49" charset="0"/>
              </a:rPr>
              <a:t>int main() {</a:t>
            </a:r>
          </a:p>
          <a:p>
            <a:r>
              <a:rPr lang="zh-CN" altLang="en-US" sz="1100" dirty="0">
                <a:latin typeface="Consolas" panose="020B0609020204030204" pitchFamily="49" charset="0"/>
                <a:cs typeface="Consolas" panose="020B0609020204030204" pitchFamily="49" charset="0"/>
              </a:rPr>
              <a:t>    </a:t>
            </a:r>
            <a:r>
              <a:rPr lang="en-DE" sz="1100" dirty="0">
                <a:latin typeface="Consolas" panose="020B0609020204030204" pitchFamily="49" charset="0"/>
                <a:cs typeface="Consolas" panose="020B0609020204030204" pitchFamily="49" charset="0"/>
              </a:rPr>
              <a:t>unsigned long diff;</a:t>
            </a:r>
          </a:p>
          <a:p>
            <a:r>
              <a:rPr lang="en-DE" sz="1100" dirty="0">
                <a:latin typeface="Consolas" panose="020B0609020204030204" pitchFamily="49" charset="0"/>
                <a:cs typeface="Consolas" panose="020B0609020204030204" pitchFamily="49" charset="0"/>
              </a:rPr>
              <a:t>    char *buf1 = (char *)malloc(BUFFER_SIZE);</a:t>
            </a:r>
          </a:p>
          <a:p>
            <a:r>
              <a:rPr lang="en-DE" sz="1100" dirty="0">
                <a:latin typeface="Consolas" panose="020B0609020204030204" pitchFamily="49" charset="0"/>
                <a:cs typeface="Consolas" panose="020B0609020204030204" pitchFamily="49" charset="0"/>
              </a:rPr>
              <a:t>    char *buf2 = (char *)malloc(BUFFER_SIZE);</a:t>
            </a:r>
          </a:p>
          <a:p>
            <a:r>
              <a:rPr lang="en-DE" sz="1100" dirty="0">
                <a:latin typeface="Consolas" panose="020B0609020204030204" pitchFamily="49" charset="0"/>
                <a:cs typeface="Consolas" panose="020B0609020204030204" pitchFamily="49" charset="0"/>
              </a:rPr>
              <a:t>    </a:t>
            </a:r>
          </a:p>
          <a:p>
            <a:r>
              <a:rPr lang="en-DE" sz="1100" dirty="0">
                <a:latin typeface="Consolas" panose="020B0609020204030204" pitchFamily="49" charset="0"/>
                <a:cs typeface="Consolas" panose="020B0609020204030204" pitchFamily="49" charset="0"/>
              </a:rPr>
              <a:t>    diff = (unsigned long)buf2 - (unsigned long)buf1;</a:t>
            </a:r>
          </a:p>
          <a:p>
            <a:r>
              <a:rPr lang="en-DE" sz="1100" dirty="0">
                <a:latin typeface="Consolas" panose="020B0609020204030204" pitchFamily="49" charset="0"/>
                <a:cs typeface="Consolas" panose="020B0609020204030204" pitchFamily="49" charset="0"/>
              </a:rPr>
              <a:t>    printf("diff = %lu bytes\n", diff);</a:t>
            </a:r>
          </a:p>
          <a:p>
            <a:endParaRPr lang="en-DE" sz="1100" dirty="0">
              <a:latin typeface="Consolas" panose="020B0609020204030204" pitchFamily="49" charset="0"/>
              <a:cs typeface="Consolas" panose="020B0609020204030204" pitchFamily="49" charset="0"/>
            </a:endParaRPr>
          </a:p>
          <a:p>
            <a:r>
              <a:rPr lang="en-DE" sz="1100" dirty="0">
                <a:latin typeface="Consolas" panose="020B0609020204030204" pitchFamily="49" charset="0"/>
                <a:cs typeface="Consolas" panose="020B0609020204030204" pitchFamily="49" charset="0"/>
              </a:rPr>
              <a:t>    strcat(buf2, 'AAAAAAAAAA');</a:t>
            </a:r>
          </a:p>
          <a:p>
            <a:r>
              <a:rPr lang="en-DE" sz="1100" dirty="0">
                <a:latin typeface="Consolas" panose="020B0609020204030204" pitchFamily="49" charset="0"/>
                <a:cs typeface="Consolas" panose="020B0609020204030204" pitchFamily="49" charset="0"/>
              </a:rPr>
              <a:t>    printf("buf2 before heap overflow = %s\n", buf2);</a:t>
            </a:r>
          </a:p>
          <a:p>
            <a:endParaRPr lang="en-DE" sz="1100" dirty="0">
              <a:latin typeface="Consolas" panose="020B0609020204030204" pitchFamily="49" charset="0"/>
              <a:cs typeface="Consolas" panose="020B0609020204030204" pitchFamily="49" charset="0"/>
            </a:endParaRPr>
          </a:p>
          <a:p>
            <a:r>
              <a:rPr lang="en-DE" sz="1100" dirty="0">
                <a:latin typeface="Consolas" panose="020B0609020204030204" pitchFamily="49" charset="0"/>
                <a:cs typeface="Consolas" panose="020B0609020204030204" pitchFamily="49" charset="0"/>
              </a:rPr>
              <a:t>    memset(buf1, 'B', (unsigned int)(diff+OVERFLOWED_SIZE));</a:t>
            </a:r>
          </a:p>
          <a:p>
            <a:r>
              <a:rPr lang="en-DE" sz="1100" dirty="0">
                <a:latin typeface="Consolas" panose="020B0609020204030204" pitchFamily="49" charset="0"/>
                <a:cs typeface="Consolas" panose="020B0609020204030204" pitchFamily="49" charset="0"/>
              </a:rPr>
              <a:t>    printf("buf2 after heap overflow = %s\n", buf2);</a:t>
            </a:r>
          </a:p>
          <a:p>
            <a:endParaRPr lang="en-DE" sz="1100" dirty="0">
              <a:latin typeface="Consolas" panose="020B0609020204030204" pitchFamily="49" charset="0"/>
              <a:cs typeface="Consolas" panose="020B0609020204030204" pitchFamily="49" charset="0"/>
            </a:endParaRPr>
          </a:p>
          <a:p>
            <a:r>
              <a:rPr lang="en-DE" sz="1100" dirty="0">
                <a:latin typeface="Consolas" panose="020B0609020204030204" pitchFamily="49" charset="0"/>
                <a:cs typeface="Consolas" panose="020B0609020204030204" pitchFamily="49" charset="0"/>
              </a:rPr>
              <a:t>    </a:t>
            </a:r>
            <a:r>
              <a:rPr lang="en-US" altLang="zh-CN" sz="1100" dirty="0">
                <a:latin typeface="Consolas" panose="020B0609020204030204" pitchFamily="49" charset="0"/>
                <a:cs typeface="Consolas" panose="020B0609020204030204" pitchFamily="49" charset="0"/>
              </a:rPr>
              <a:t>...</a:t>
            </a:r>
            <a:endParaRPr lang="en-DE" sz="1100" dirty="0">
              <a:latin typeface="Consolas" panose="020B0609020204030204" pitchFamily="49" charset="0"/>
              <a:cs typeface="Consolas" panose="020B0609020204030204" pitchFamily="49" charset="0"/>
            </a:endParaRPr>
          </a:p>
          <a:p>
            <a:r>
              <a:rPr lang="en-DE" sz="1100" dirty="0">
                <a:latin typeface="Consolas" panose="020B0609020204030204" pitchFamily="49" charset="0"/>
                <a:cs typeface="Consolas" panose="020B0609020204030204" pitchFamily="49" charset="0"/>
              </a:rPr>
              <a:t>}</a:t>
            </a:r>
          </a:p>
        </p:txBody>
      </p:sp>
      <p:sp>
        <p:nvSpPr>
          <p:cNvPr id="8" name="TextBox 7">
            <a:extLst>
              <a:ext uri="{FF2B5EF4-FFF2-40B4-BE49-F238E27FC236}">
                <a16:creationId xmlns:a16="http://schemas.microsoft.com/office/drawing/2014/main" id="{8421F863-17F5-D9FD-9A0E-A59C64409FBF}"/>
              </a:ext>
            </a:extLst>
          </p:cNvPr>
          <p:cNvSpPr txBox="1"/>
          <p:nvPr/>
        </p:nvSpPr>
        <p:spPr>
          <a:xfrm>
            <a:off x="5317690" y="1455254"/>
            <a:ext cx="3509318" cy="1015663"/>
          </a:xfrm>
          <a:prstGeom prst="rect">
            <a:avLst/>
          </a:prstGeom>
          <a:solidFill>
            <a:schemeClr val="tx1"/>
          </a:solidFill>
        </p:spPr>
        <p:txBody>
          <a:bodyPr wrap="square">
            <a:spAutoFit/>
          </a:bodyPr>
          <a:lstStyle/>
          <a:p>
            <a:r>
              <a:rPr lang="en-DE" sz="1200" dirty="0">
                <a:solidFill>
                  <a:schemeClr val="bg1"/>
                </a:solidFill>
                <a:latin typeface="Consolas" panose="020B0609020204030204" pitchFamily="49" charset="0"/>
                <a:cs typeface="Consolas" panose="020B0609020204030204" pitchFamily="49" charset="0"/>
              </a:rPr>
              <a:t>~ ./heapoverflow.out</a:t>
            </a:r>
          </a:p>
          <a:p>
            <a:r>
              <a:rPr lang="en-DE" sz="1200" dirty="0">
                <a:solidFill>
                  <a:schemeClr val="bg1"/>
                </a:solidFill>
                <a:latin typeface="Consolas" panose="020B0609020204030204" pitchFamily="49" charset="0"/>
                <a:cs typeface="Consolas" panose="020B0609020204030204" pitchFamily="49" charset="0"/>
              </a:rPr>
              <a:t>diff = 16 bytes</a:t>
            </a:r>
          </a:p>
          <a:p>
            <a:r>
              <a:rPr lang="en-DE" sz="1200" dirty="0">
                <a:solidFill>
                  <a:schemeClr val="bg1"/>
                </a:solidFill>
                <a:latin typeface="Consolas" panose="020B0609020204030204" pitchFamily="49" charset="0"/>
                <a:cs typeface="Consolas" panose="020B0609020204030204" pitchFamily="49" charset="0"/>
              </a:rPr>
              <a:t>buf2 before heap overflow = AAAAAAAAAA</a:t>
            </a:r>
          </a:p>
          <a:p>
            <a:r>
              <a:rPr lang="en-DE" sz="1200" dirty="0">
                <a:solidFill>
                  <a:schemeClr val="bg1"/>
                </a:solidFill>
                <a:latin typeface="Consolas" panose="020B0609020204030204" pitchFamily="49" charset="0"/>
                <a:cs typeface="Consolas" panose="020B0609020204030204" pitchFamily="49" charset="0"/>
              </a:rPr>
              <a:t>buf2 after heap overflow = BBBBBAAAAA</a:t>
            </a:r>
          </a:p>
          <a:p>
            <a:r>
              <a:rPr lang="en-DE" sz="1200" dirty="0">
                <a:solidFill>
                  <a:schemeClr val="bg1"/>
                </a:solidFill>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485C698D-E646-5255-8E91-CD615070311E}"/>
              </a:ext>
            </a:extLst>
          </p:cNvPr>
          <p:cNvSpPr txBox="1"/>
          <p:nvPr/>
        </p:nvSpPr>
        <p:spPr>
          <a:xfrm>
            <a:off x="5438219" y="4332965"/>
            <a:ext cx="3388789" cy="430887"/>
          </a:xfrm>
          <a:prstGeom prst="rect">
            <a:avLst/>
          </a:prstGeom>
          <a:noFill/>
        </p:spPr>
        <p:txBody>
          <a:bodyPr wrap="square" rtlCol="0">
            <a:spAutoFit/>
          </a:bodyPr>
          <a:lstStyle/>
          <a:p>
            <a:r>
              <a:rPr lang="en-US" sz="1100" b="1" dirty="0"/>
              <a:t>(←)</a:t>
            </a:r>
            <a:r>
              <a:rPr lang="en-US" sz="1100" dirty="0"/>
              <a:t> Sam</a:t>
            </a:r>
            <a:r>
              <a:rPr lang="en-US" altLang="zh-CN" sz="1100" dirty="0"/>
              <a:t>ple</a:t>
            </a:r>
            <a:r>
              <a:rPr lang="zh-CN" altLang="en-US" sz="1100" dirty="0"/>
              <a:t> </a:t>
            </a:r>
            <a:r>
              <a:rPr lang="en-US" altLang="zh-CN" sz="1100" dirty="0"/>
              <a:t>code</a:t>
            </a:r>
            <a:r>
              <a:rPr lang="zh-CN" altLang="en-US" sz="1100" dirty="0"/>
              <a:t> </a:t>
            </a:r>
            <a:r>
              <a:rPr lang="en-US" altLang="zh-CN" sz="1100" dirty="0"/>
              <a:t>of</a:t>
            </a:r>
            <a:r>
              <a:rPr lang="zh-CN" altLang="en-US" sz="1100" dirty="0"/>
              <a:t> </a:t>
            </a:r>
            <a:r>
              <a:rPr lang="en-US" altLang="zh-CN" sz="1100" dirty="0"/>
              <a:t>heap</a:t>
            </a:r>
            <a:r>
              <a:rPr lang="zh-CN" altLang="en-US" sz="1100" dirty="0"/>
              <a:t> </a:t>
            </a:r>
            <a:r>
              <a:rPr lang="en-US" altLang="zh-CN" sz="1100" dirty="0"/>
              <a:t>overflow</a:t>
            </a:r>
            <a:r>
              <a:rPr lang="zh-CN" altLang="en-US" sz="1100" dirty="0"/>
              <a:t> </a:t>
            </a:r>
            <a:r>
              <a:rPr lang="en-US" altLang="zh-CN" sz="1100" dirty="0"/>
              <a:t>attack</a:t>
            </a:r>
            <a:r>
              <a:rPr lang="zh-CN" altLang="en-US" sz="1100" dirty="0"/>
              <a:t> </a:t>
            </a:r>
            <a:r>
              <a:rPr lang="en-US" altLang="zh-CN" sz="1100" dirty="0"/>
              <a:t>(partial)</a:t>
            </a:r>
            <a:endParaRPr lang="en-US" sz="1100" dirty="0"/>
          </a:p>
          <a:p>
            <a:r>
              <a:rPr lang="en-US" sz="1100" b="1" dirty="0"/>
              <a:t>(↑)</a:t>
            </a:r>
            <a:r>
              <a:rPr lang="zh-CN" altLang="en-US" sz="1100" b="1" dirty="0"/>
              <a:t> </a:t>
            </a:r>
            <a:r>
              <a:rPr lang="en-DE" altLang="zh-CN" sz="1100" dirty="0"/>
              <a:t>Console</a:t>
            </a:r>
            <a:r>
              <a:rPr lang="zh-CN" altLang="en-US" sz="1100" dirty="0"/>
              <a:t> </a:t>
            </a:r>
            <a:r>
              <a:rPr lang="en-US" altLang="zh-CN" sz="1100" dirty="0"/>
              <a:t>output</a:t>
            </a:r>
            <a:r>
              <a:rPr lang="zh-CN" altLang="en-US" sz="1100" dirty="0"/>
              <a:t> </a:t>
            </a:r>
            <a:r>
              <a:rPr lang="en-US" altLang="zh-CN" sz="1100" dirty="0"/>
              <a:t>of</a:t>
            </a:r>
            <a:r>
              <a:rPr lang="zh-CN" altLang="en-US" sz="1100" dirty="0"/>
              <a:t> </a:t>
            </a:r>
            <a:r>
              <a:rPr lang="en-US" altLang="zh-CN" sz="1100" dirty="0"/>
              <a:t>the</a:t>
            </a:r>
            <a:r>
              <a:rPr lang="zh-CN" altLang="en-US" sz="1100" dirty="0"/>
              <a:t> </a:t>
            </a:r>
            <a:r>
              <a:rPr lang="en-US" altLang="zh-CN" sz="1100" dirty="0"/>
              <a:t>sample</a:t>
            </a:r>
            <a:r>
              <a:rPr lang="zh-CN" altLang="en-US" sz="1100" dirty="0"/>
              <a:t> </a:t>
            </a:r>
            <a:r>
              <a:rPr lang="en-US" altLang="zh-CN" sz="1100" dirty="0"/>
              <a:t>code</a:t>
            </a:r>
            <a:endParaRPr lang="en-US" sz="1100" dirty="0"/>
          </a:p>
        </p:txBody>
      </p:sp>
    </p:spTree>
    <p:extLst>
      <p:ext uri="{BB962C8B-B14F-4D97-AF65-F5344CB8AC3E}">
        <p14:creationId xmlns:p14="http://schemas.microsoft.com/office/powerpoint/2010/main" val="334070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203FE-C1A6-F08D-8E52-77289D5BA34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DBE9D2-C805-0143-3B71-78CB98A98C2B}"/>
              </a:ext>
            </a:extLst>
          </p:cNvPr>
          <p:cNvSpPr>
            <a:spLocks noGrp="1"/>
          </p:cNvSpPr>
          <p:nvPr>
            <p:ph type="sldNum" sz="quarter" idx="11"/>
          </p:nvPr>
        </p:nvSpPr>
        <p:spPr/>
        <p:txBody>
          <a:bodyPr/>
          <a:lstStyle/>
          <a:p>
            <a:fld id="{CE58CB1E-F828-4F11-99E0-327109AF9DA4}" type="slidenum">
              <a:rPr lang="de-DE" smtClean="0"/>
              <a:pPr/>
              <a:t>17</a:t>
            </a:fld>
            <a:endParaRPr lang="de-DE" dirty="0"/>
          </a:p>
        </p:txBody>
      </p:sp>
      <p:sp>
        <p:nvSpPr>
          <p:cNvPr id="5" name="Title 4">
            <a:extLst>
              <a:ext uri="{FF2B5EF4-FFF2-40B4-BE49-F238E27FC236}">
                <a16:creationId xmlns:a16="http://schemas.microsoft.com/office/drawing/2014/main" id="{72F8D576-41CE-F68A-4692-2CB49239E045}"/>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45150589-6514-D579-B081-E74091C49673}"/>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Other</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Attacks</a:t>
            </a:r>
          </a:p>
        </p:txBody>
      </p:sp>
      <p:sp>
        <p:nvSpPr>
          <p:cNvPr id="4" name="Content Placeholder 1">
            <a:extLst>
              <a:ext uri="{FF2B5EF4-FFF2-40B4-BE49-F238E27FC236}">
                <a16:creationId xmlns:a16="http://schemas.microsoft.com/office/drawing/2014/main" id="{4C93EFFF-75BC-9BF2-6BB6-935AB90128E7}"/>
              </a:ext>
            </a:extLst>
          </p:cNvPr>
          <p:cNvSpPr txBox="1">
            <a:spLocks/>
          </p:cNvSpPr>
          <p:nvPr/>
        </p:nvSpPr>
        <p:spPr>
          <a:xfrm>
            <a:off x="573258" y="1397623"/>
            <a:ext cx="4789574" cy="2964312"/>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b="1" dirty="0">
                <a:solidFill>
                  <a:srgbClr val="000000"/>
                </a:solidFill>
              </a:rPr>
              <a:t>Integer</a:t>
            </a:r>
            <a:r>
              <a:rPr lang="zh-CN" altLang="en-US" b="1" dirty="0">
                <a:solidFill>
                  <a:srgbClr val="000000"/>
                </a:solidFill>
              </a:rPr>
              <a:t> </a:t>
            </a:r>
            <a:r>
              <a:rPr lang="en-US" altLang="zh-CN" b="1" dirty="0">
                <a:solidFill>
                  <a:srgbClr val="000000"/>
                </a:solidFill>
              </a:rPr>
              <a:t>Overflow</a:t>
            </a:r>
          </a:p>
          <a:p>
            <a:r>
              <a:rPr lang="en-US" altLang="zh-CN" dirty="0">
                <a:solidFill>
                  <a:srgbClr val="000000"/>
                </a:solidFill>
              </a:rPr>
              <a:t>Occurs when an arithmetic operation on integers attempts to create a numeric value that is outside of the range that can be represented with a given number of digits – either higher than the maximum or lower than the minimum representable value.</a:t>
            </a:r>
          </a:p>
          <a:p>
            <a:endParaRPr lang="en-US" altLang="zh-CN" dirty="0">
              <a:solidFill>
                <a:srgbClr val="000000"/>
              </a:solidFill>
            </a:endParaRPr>
          </a:p>
          <a:p>
            <a:r>
              <a:rPr lang="en-US" altLang="zh-CN" b="1" dirty="0">
                <a:solidFill>
                  <a:srgbClr val="000000"/>
                </a:solidFill>
              </a:rPr>
              <a:t>Read</a:t>
            </a:r>
            <a:r>
              <a:rPr lang="zh-CN" altLang="en-US" b="1" dirty="0">
                <a:solidFill>
                  <a:srgbClr val="000000"/>
                </a:solidFill>
              </a:rPr>
              <a:t> </a:t>
            </a:r>
            <a:r>
              <a:rPr lang="en-US" altLang="zh-CN" b="1" dirty="0">
                <a:solidFill>
                  <a:srgbClr val="000000"/>
                </a:solidFill>
              </a:rPr>
              <a:t>Overflow</a:t>
            </a:r>
            <a:r>
              <a:rPr lang="zh-CN" altLang="en-US" b="1" dirty="0">
                <a:solidFill>
                  <a:srgbClr val="000000"/>
                </a:solidFill>
              </a:rPr>
              <a:t> </a:t>
            </a:r>
            <a:r>
              <a:rPr lang="en-US" altLang="zh-CN" b="1" dirty="0">
                <a:solidFill>
                  <a:srgbClr val="000000"/>
                </a:solidFill>
              </a:rPr>
              <a:t>(aka.</a:t>
            </a:r>
            <a:r>
              <a:rPr lang="zh-CN" altLang="en-US" b="1" dirty="0">
                <a:solidFill>
                  <a:srgbClr val="000000"/>
                </a:solidFill>
              </a:rPr>
              <a:t> </a:t>
            </a:r>
            <a:r>
              <a:rPr lang="en-US" altLang="zh-CN" b="1" dirty="0">
                <a:solidFill>
                  <a:srgbClr val="000000"/>
                </a:solidFill>
              </a:rPr>
              <a:t>Buffer Over-Read)</a:t>
            </a:r>
          </a:p>
          <a:p>
            <a:r>
              <a:rPr lang="en-US" altLang="zh-CN" dirty="0">
                <a:solidFill>
                  <a:srgbClr val="000000"/>
                </a:solidFill>
              </a:rPr>
              <a:t>Rather</a:t>
            </a:r>
            <a:r>
              <a:rPr lang="zh-CN" altLang="en-US" dirty="0">
                <a:solidFill>
                  <a:srgbClr val="000000"/>
                </a:solidFill>
              </a:rPr>
              <a:t> </a:t>
            </a:r>
            <a:r>
              <a:rPr lang="en-US" altLang="zh-CN" dirty="0">
                <a:solidFill>
                  <a:srgbClr val="000000"/>
                </a:solidFill>
              </a:rPr>
              <a:t>than</a:t>
            </a:r>
            <a:r>
              <a:rPr lang="zh-CN" altLang="en-US" dirty="0">
                <a:solidFill>
                  <a:srgbClr val="000000"/>
                </a:solidFill>
              </a:rPr>
              <a:t> </a:t>
            </a:r>
            <a:r>
              <a:rPr lang="en-US" altLang="zh-CN" dirty="0">
                <a:solidFill>
                  <a:srgbClr val="000000"/>
                </a:solidFill>
              </a:rPr>
              <a:t>permitting</a:t>
            </a:r>
            <a:r>
              <a:rPr lang="zh-CN" altLang="en-US" dirty="0">
                <a:solidFill>
                  <a:srgbClr val="000000"/>
                </a:solidFill>
              </a:rPr>
              <a:t> </a:t>
            </a:r>
            <a:r>
              <a:rPr lang="en-US" altLang="zh-CN" dirty="0">
                <a:solidFill>
                  <a:srgbClr val="000000"/>
                </a:solidFill>
              </a:rPr>
              <a:t>writing</a:t>
            </a:r>
            <a:r>
              <a:rPr lang="zh-CN" altLang="en-US" dirty="0">
                <a:solidFill>
                  <a:srgbClr val="000000"/>
                </a:solidFill>
              </a:rPr>
              <a:t> </a:t>
            </a:r>
            <a:r>
              <a:rPr lang="en-US" altLang="zh-CN" dirty="0">
                <a:solidFill>
                  <a:srgbClr val="000000"/>
                </a:solidFill>
              </a:rPr>
              <a:t>past</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end</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a</a:t>
            </a:r>
            <a:r>
              <a:rPr lang="zh-CN" altLang="en-US" dirty="0">
                <a:solidFill>
                  <a:srgbClr val="000000"/>
                </a:solidFill>
              </a:rPr>
              <a:t> </a:t>
            </a:r>
            <a:r>
              <a:rPr lang="en-US" altLang="zh-CN" dirty="0">
                <a:solidFill>
                  <a:srgbClr val="000000"/>
                </a:solidFill>
              </a:rPr>
              <a:t>buffer</a:t>
            </a:r>
            <a:r>
              <a:rPr lang="zh-CN" altLang="en-US" dirty="0">
                <a:solidFill>
                  <a:srgbClr val="000000"/>
                </a:solidFill>
              </a:rPr>
              <a:t> </a:t>
            </a:r>
            <a:r>
              <a:rPr lang="en-US" altLang="zh-CN" dirty="0">
                <a:solidFill>
                  <a:srgbClr val="000000"/>
                </a:solidFill>
              </a:rPr>
              <a:t>(recall</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err="1">
                <a:solidFill>
                  <a:srgbClr val="000000"/>
                </a:solidFill>
              </a:rPr>
              <a:t>strcpy</a:t>
            </a:r>
            <a:r>
              <a:rPr lang="zh-CN" altLang="en-US" dirty="0">
                <a:solidFill>
                  <a:srgbClr val="000000"/>
                </a:solidFill>
              </a:rPr>
              <a:t> </a:t>
            </a:r>
            <a:r>
              <a:rPr lang="en-US" altLang="zh-CN" dirty="0">
                <a:solidFill>
                  <a:srgbClr val="000000"/>
                </a:solidFill>
              </a:rPr>
              <a:t>code</a:t>
            </a:r>
            <a:r>
              <a:rPr lang="zh-CN" altLang="en-US" dirty="0">
                <a:solidFill>
                  <a:srgbClr val="000000"/>
                </a:solidFill>
              </a:rPr>
              <a:t> </a:t>
            </a:r>
            <a:r>
              <a:rPr lang="en-US" altLang="zh-CN" dirty="0">
                <a:solidFill>
                  <a:srgbClr val="000000"/>
                </a:solidFill>
              </a:rPr>
              <a:t>example),</a:t>
            </a:r>
            <a:r>
              <a:rPr lang="zh-CN" altLang="en-US" dirty="0">
                <a:solidFill>
                  <a:srgbClr val="000000"/>
                </a:solidFill>
              </a:rPr>
              <a:t> </a:t>
            </a:r>
            <a:r>
              <a:rPr lang="en-US" altLang="zh-CN" dirty="0">
                <a:solidFill>
                  <a:srgbClr val="000000"/>
                </a:solidFill>
              </a:rPr>
              <a:t>a</a:t>
            </a:r>
            <a:r>
              <a:rPr lang="zh-CN" altLang="en-US" dirty="0">
                <a:solidFill>
                  <a:srgbClr val="000000"/>
                </a:solidFill>
              </a:rPr>
              <a:t> </a:t>
            </a:r>
            <a:r>
              <a:rPr lang="en-US" altLang="zh-CN" dirty="0">
                <a:solidFill>
                  <a:srgbClr val="000000"/>
                </a:solidFill>
              </a:rPr>
              <a:t>bug</a:t>
            </a:r>
            <a:r>
              <a:rPr lang="zh-CN" altLang="en-US" dirty="0">
                <a:solidFill>
                  <a:srgbClr val="000000"/>
                </a:solidFill>
              </a:rPr>
              <a:t> </a:t>
            </a:r>
            <a:r>
              <a:rPr lang="en-US" altLang="zh-CN" dirty="0">
                <a:solidFill>
                  <a:srgbClr val="000000"/>
                </a:solidFill>
              </a:rPr>
              <a:t>could</a:t>
            </a:r>
            <a:r>
              <a:rPr lang="zh-CN" altLang="en-US" dirty="0">
                <a:solidFill>
                  <a:srgbClr val="000000"/>
                </a:solidFill>
              </a:rPr>
              <a:t> </a:t>
            </a:r>
            <a:r>
              <a:rPr lang="en-US" altLang="zh-CN" dirty="0">
                <a:solidFill>
                  <a:srgbClr val="000000"/>
                </a:solidFill>
              </a:rPr>
              <a:t>also</a:t>
            </a:r>
            <a:r>
              <a:rPr lang="zh-CN" altLang="en-US" dirty="0">
                <a:solidFill>
                  <a:srgbClr val="000000"/>
                </a:solidFill>
              </a:rPr>
              <a:t> </a:t>
            </a:r>
            <a:r>
              <a:rPr lang="en-US" altLang="zh-CN" dirty="0">
                <a:solidFill>
                  <a:srgbClr val="000000"/>
                </a:solidFill>
              </a:rPr>
              <a:t>permit</a:t>
            </a:r>
            <a:r>
              <a:rPr lang="zh-CN" altLang="en-US" dirty="0">
                <a:solidFill>
                  <a:srgbClr val="000000"/>
                </a:solidFill>
              </a:rPr>
              <a:t> </a:t>
            </a:r>
            <a:r>
              <a:rPr lang="en-US" altLang="zh-CN" dirty="0">
                <a:solidFill>
                  <a:srgbClr val="000000"/>
                </a:solidFill>
              </a:rPr>
              <a:t>reading</a:t>
            </a:r>
            <a:r>
              <a:rPr lang="zh-CN" altLang="en-US" dirty="0">
                <a:solidFill>
                  <a:srgbClr val="000000"/>
                </a:solidFill>
              </a:rPr>
              <a:t> </a:t>
            </a:r>
            <a:r>
              <a:rPr lang="en-US" altLang="zh-CN" dirty="0">
                <a:solidFill>
                  <a:srgbClr val="000000"/>
                </a:solidFill>
              </a:rPr>
              <a:t>past</a:t>
            </a:r>
            <a:r>
              <a:rPr lang="zh-CN" altLang="en-US" dirty="0">
                <a:solidFill>
                  <a:srgbClr val="000000"/>
                </a:solidFill>
              </a:rPr>
              <a:t> </a:t>
            </a:r>
            <a:r>
              <a:rPr lang="en-US" altLang="zh-CN" dirty="0">
                <a:solidFill>
                  <a:srgbClr val="000000"/>
                </a:solidFill>
              </a:rPr>
              <a:t>the</a:t>
            </a:r>
            <a:r>
              <a:rPr lang="zh-CN" altLang="en-US" dirty="0">
                <a:solidFill>
                  <a:srgbClr val="000000"/>
                </a:solidFill>
              </a:rPr>
              <a:t> </a:t>
            </a:r>
            <a:r>
              <a:rPr lang="en-US" altLang="zh-CN" dirty="0">
                <a:solidFill>
                  <a:srgbClr val="000000"/>
                </a:solidFill>
              </a:rPr>
              <a:t>end.</a:t>
            </a:r>
            <a:r>
              <a:rPr lang="zh-CN" altLang="en-US" dirty="0">
                <a:solidFill>
                  <a:srgbClr val="000000"/>
                </a:solidFill>
              </a:rPr>
              <a:t> </a:t>
            </a:r>
            <a:r>
              <a:rPr lang="en-US" altLang="zh-CN" dirty="0">
                <a:solidFill>
                  <a:srgbClr val="000000"/>
                </a:solidFill>
              </a:rPr>
              <a:t>Read</a:t>
            </a:r>
            <a:r>
              <a:rPr lang="zh-CN" altLang="en-US" dirty="0">
                <a:solidFill>
                  <a:srgbClr val="000000"/>
                </a:solidFill>
              </a:rPr>
              <a:t> </a:t>
            </a:r>
            <a:r>
              <a:rPr lang="en-US" altLang="zh-CN" dirty="0">
                <a:solidFill>
                  <a:srgbClr val="000000"/>
                </a:solidFill>
              </a:rPr>
              <a:t>overflow</a:t>
            </a:r>
            <a:r>
              <a:rPr lang="zh-CN" altLang="en-US" dirty="0">
                <a:solidFill>
                  <a:srgbClr val="000000"/>
                </a:solidFill>
              </a:rPr>
              <a:t> </a:t>
            </a:r>
            <a:r>
              <a:rPr lang="en-US" altLang="zh-CN" dirty="0">
                <a:solidFill>
                  <a:srgbClr val="000000"/>
                </a:solidFill>
              </a:rPr>
              <a:t>bugs</a:t>
            </a:r>
            <a:r>
              <a:rPr lang="zh-CN" altLang="en-US" dirty="0">
                <a:solidFill>
                  <a:srgbClr val="000000"/>
                </a:solidFill>
              </a:rPr>
              <a:t> </a:t>
            </a:r>
            <a:r>
              <a:rPr lang="en-US" altLang="zh-CN" dirty="0">
                <a:solidFill>
                  <a:srgbClr val="000000"/>
                </a:solidFill>
              </a:rPr>
              <a:t>might</a:t>
            </a:r>
            <a:r>
              <a:rPr lang="zh-CN" altLang="en-US" dirty="0">
                <a:solidFill>
                  <a:srgbClr val="000000"/>
                </a:solidFill>
              </a:rPr>
              <a:t> </a:t>
            </a:r>
            <a:r>
              <a:rPr lang="en-US" altLang="zh-CN" dirty="0">
                <a:solidFill>
                  <a:srgbClr val="000000"/>
                </a:solidFill>
              </a:rPr>
              <a:t>leak</a:t>
            </a:r>
            <a:r>
              <a:rPr lang="zh-CN" altLang="en-US" dirty="0">
                <a:solidFill>
                  <a:srgbClr val="000000"/>
                </a:solidFill>
              </a:rPr>
              <a:t> </a:t>
            </a:r>
            <a:r>
              <a:rPr lang="en-US" altLang="zh-CN" dirty="0">
                <a:solidFill>
                  <a:srgbClr val="000000"/>
                </a:solidFill>
              </a:rPr>
              <a:t>secret</a:t>
            </a:r>
            <a:r>
              <a:rPr lang="zh-CN" altLang="en-US" dirty="0">
                <a:solidFill>
                  <a:srgbClr val="000000"/>
                </a:solidFill>
              </a:rPr>
              <a:t> </a:t>
            </a:r>
            <a:r>
              <a:rPr lang="en-US" altLang="zh-CN" dirty="0">
                <a:solidFill>
                  <a:srgbClr val="000000"/>
                </a:solidFill>
              </a:rPr>
              <a:t>information.</a:t>
            </a:r>
            <a:endParaRPr lang="en-US" altLang="zh-CN" dirty="0">
              <a:solidFill>
                <a:srgbClr val="000000"/>
              </a:solidFill>
              <a:effectLst/>
            </a:endParaRPr>
          </a:p>
        </p:txBody>
      </p:sp>
      <p:pic>
        <p:nvPicPr>
          <p:cNvPr id="8194" name="Picture 2" descr="Overflow Error - TV Tropes">
            <a:extLst>
              <a:ext uri="{FF2B5EF4-FFF2-40B4-BE49-F238E27FC236}">
                <a16:creationId xmlns:a16="http://schemas.microsoft.com/office/drawing/2014/main" id="{0E326C8B-F827-17A4-6EC8-FA6B570F2D4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25756" y="1364121"/>
            <a:ext cx="3249826" cy="219131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a:extLst>
              <a:ext uri="{FF2B5EF4-FFF2-40B4-BE49-F238E27FC236}">
                <a16:creationId xmlns:a16="http://schemas.microsoft.com/office/drawing/2014/main" id="{5456F3C6-63BB-D0DF-2F95-9B1904F86485}"/>
              </a:ext>
            </a:extLst>
          </p:cNvPr>
          <p:cNvSpPr txBox="1">
            <a:spLocks/>
          </p:cNvSpPr>
          <p:nvPr/>
        </p:nvSpPr>
        <p:spPr>
          <a:xfrm>
            <a:off x="540379" y="4351017"/>
            <a:ext cx="7936355" cy="681238"/>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solidFill>
                  <a:srgbClr val="000000"/>
                </a:solidFill>
              </a:rPr>
              <a:t>The</a:t>
            </a:r>
            <a:r>
              <a:rPr lang="zh-CN" altLang="en-US" dirty="0">
                <a:solidFill>
                  <a:srgbClr val="000000"/>
                </a:solidFill>
              </a:rPr>
              <a:t> </a:t>
            </a:r>
            <a:r>
              <a:rPr lang="en-US" altLang="zh-CN" dirty="0">
                <a:solidFill>
                  <a:srgbClr val="000000"/>
                </a:solidFill>
              </a:rPr>
              <a:t>well-known</a:t>
            </a:r>
            <a:r>
              <a:rPr lang="zh-CN" altLang="en-US" dirty="0">
                <a:solidFill>
                  <a:srgbClr val="000000"/>
                </a:solidFill>
              </a:rPr>
              <a:t> </a:t>
            </a:r>
            <a:r>
              <a:rPr lang="en-US" altLang="zh-CN" b="1" i="1" dirty="0">
                <a:solidFill>
                  <a:srgbClr val="000000"/>
                </a:solidFill>
              </a:rPr>
              <a:t>Heartbleed</a:t>
            </a:r>
            <a:r>
              <a:rPr lang="zh-CN" altLang="en-US" b="1" i="1" dirty="0">
                <a:solidFill>
                  <a:srgbClr val="000000"/>
                </a:solidFill>
              </a:rPr>
              <a:t> </a:t>
            </a:r>
            <a:r>
              <a:rPr lang="en-US" altLang="zh-CN" b="1" i="1" dirty="0">
                <a:solidFill>
                  <a:srgbClr val="000000"/>
                </a:solidFill>
              </a:rPr>
              <a:t>bug</a:t>
            </a:r>
            <a:r>
              <a:rPr lang="zh-CN" altLang="en-US" b="1" i="1" dirty="0">
                <a:solidFill>
                  <a:srgbClr val="000000"/>
                </a:solidFill>
              </a:rPr>
              <a:t> </a:t>
            </a:r>
            <a:r>
              <a:rPr lang="en-US" altLang="zh-CN" dirty="0">
                <a:solidFill>
                  <a:srgbClr val="000000"/>
                </a:solidFill>
              </a:rPr>
              <a:t>(see</a:t>
            </a:r>
            <a:r>
              <a:rPr lang="zh-CN" altLang="en-US" dirty="0">
                <a:solidFill>
                  <a:srgbClr val="000000"/>
                </a:solidFill>
              </a:rPr>
              <a:t> </a:t>
            </a:r>
            <a:r>
              <a:rPr lang="en-US" altLang="zh-CN" dirty="0">
                <a:solidFill>
                  <a:srgbClr val="000000"/>
                </a:solidFill>
              </a:rPr>
              <a:t>next</a:t>
            </a:r>
            <a:r>
              <a:rPr lang="zh-CN" altLang="en-US" dirty="0">
                <a:solidFill>
                  <a:srgbClr val="000000"/>
                </a:solidFill>
              </a:rPr>
              <a:t> </a:t>
            </a:r>
            <a:r>
              <a:rPr lang="en-US" altLang="zh-CN" dirty="0">
                <a:solidFill>
                  <a:srgbClr val="000000"/>
                </a:solidFill>
              </a:rPr>
              <a:t>slide)</a:t>
            </a:r>
            <a:r>
              <a:rPr lang="zh-CN" altLang="en-US" dirty="0">
                <a:solidFill>
                  <a:srgbClr val="000000"/>
                </a:solidFill>
              </a:rPr>
              <a:t> </a:t>
            </a:r>
            <a:r>
              <a:rPr lang="en-US" altLang="zh-CN" dirty="0">
                <a:solidFill>
                  <a:srgbClr val="000000"/>
                </a:solidFill>
              </a:rPr>
              <a:t>and</a:t>
            </a:r>
            <a:r>
              <a:rPr lang="zh-CN" altLang="en-US" dirty="0">
                <a:solidFill>
                  <a:srgbClr val="000000"/>
                </a:solidFill>
              </a:rPr>
              <a:t> </a:t>
            </a:r>
            <a:r>
              <a:rPr lang="en-US" altLang="zh-CN" b="1" i="1" dirty="0">
                <a:solidFill>
                  <a:srgbClr val="000000"/>
                </a:solidFill>
              </a:rPr>
              <a:t>2024</a:t>
            </a:r>
            <a:r>
              <a:rPr lang="zh-CN" altLang="en-US" b="1" i="1" dirty="0">
                <a:solidFill>
                  <a:srgbClr val="000000"/>
                </a:solidFill>
              </a:rPr>
              <a:t> </a:t>
            </a:r>
            <a:r>
              <a:rPr lang="en-US" altLang="zh-CN" b="1" i="1" dirty="0">
                <a:solidFill>
                  <a:srgbClr val="000000"/>
                </a:solidFill>
              </a:rPr>
              <a:t>CrowdStrike</a:t>
            </a:r>
            <a:r>
              <a:rPr lang="zh-CN" altLang="en-US" b="1" i="1" dirty="0">
                <a:solidFill>
                  <a:srgbClr val="000000"/>
                </a:solidFill>
              </a:rPr>
              <a:t> </a:t>
            </a:r>
            <a:r>
              <a:rPr lang="en-GB" altLang="zh-CN" b="1" i="1" dirty="0">
                <a:solidFill>
                  <a:srgbClr val="000000"/>
                </a:solidFill>
              </a:rPr>
              <a:t>IT outages</a:t>
            </a:r>
            <a:r>
              <a:rPr lang="zh-CN" altLang="en-US" b="1" i="1" dirty="0">
                <a:solidFill>
                  <a:srgbClr val="000000"/>
                </a:solidFill>
              </a:rPr>
              <a:t> </a:t>
            </a:r>
            <a:r>
              <a:rPr lang="en-US" altLang="zh-CN" dirty="0">
                <a:solidFill>
                  <a:srgbClr val="000000"/>
                </a:solidFill>
              </a:rPr>
              <a:t>are</a:t>
            </a:r>
            <a:r>
              <a:rPr lang="zh-CN" altLang="en-US" dirty="0">
                <a:solidFill>
                  <a:srgbClr val="000000"/>
                </a:solidFill>
              </a:rPr>
              <a:t> </a:t>
            </a:r>
            <a:r>
              <a:rPr lang="en-US" altLang="zh-CN" dirty="0">
                <a:solidFill>
                  <a:srgbClr val="000000"/>
                </a:solidFill>
              </a:rPr>
              <a:t>all</a:t>
            </a:r>
            <a:r>
              <a:rPr lang="zh-CN" altLang="en-US" dirty="0">
                <a:solidFill>
                  <a:srgbClr val="000000"/>
                </a:solidFill>
              </a:rPr>
              <a:t> </a:t>
            </a:r>
            <a:r>
              <a:rPr lang="en-US" altLang="zh-CN" dirty="0">
                <a:solidFill>
                  <a:srgbClr val="000000"/>
                </a:solidFill>
              </a:rPr>
              <a:t>caused</a:t>
            </a:r>
            <a:r>
              <a:rPr lang="zh-CN" altLang="en-US" dirty="0">
                <a:solidFill>
                  <a:srgbClr val="000000"/>
                </a:solidFill>
              </a:rPr>
              <a:t> </a:t>
            </a:r>
            <a:r>
              <a:rPr lang="en-US" altLang="zh-CN" dirty="0">
                <a:solidFill>
                  <a:srgbClr val="000000"/>
                </a:solidFill>
              </a:rPr>
              <a:t>by</a:t>
            </a:r>
            <a:r>
              <a:rPr lang="zh-CN" altLang="en-US" dirty="0">
                <a:solidFill>
                  <a:srgbClr val="000000"/>
                </a:solidFill>
              </a:rPr>
              <a:t> </a:t>
            </a:r>
            <a:r>
              <a:rPr lang="en-US" altLang="zh-CN" dirty="0">
                <a:solidFill>
                  <a:srgbClr val="000000"/>
                </a:solidFill>
              </a:rPr>
              <a:t>this</a:t>
            </a:r>
            <a:r>
              <a:rPr lang="zh-CN" altLang="en-US" dirty="0">
                <a:solidFill>
                  <a:srgbClr val="000000"/>
                </a:solidFill>
              </a:rPr>
              <a:t> </a:t>
            </a:r>
            <a:r>
              <a:rPr lang="en-US" altLang="zh-CN" dirty="0">
                <a:solidFill>
                  <a:srgbClr val="000000"/>
                </a:solidFill>
              </a:rPr>
              <a:t>type</a:t>
            </a:r>
            <a:r>
              <a:rPr lang="zh-CN" altLang="en-US" dirty="0">
                <a:solidFill>
                  <a:srgbClr val="000000"/>
                </a:solidFill>
              </a:rPr>
              <a:t> </a:t>
            </a:r>
            <a:r>
              <a:rPr lang="en-US" altLang="zh-CN" dirty="0">
                <a:solidFill>
                  <a:srgbClr val="000000"/>
                </a:solidFill>
              </a:rPr>
              <a:t>of</a:t>
            </a:r>
            <a:r>
              <a:rPr lang="zh-CN" altLang="en-US" dirty="0">
                <a:solidFill>
                  <a:srgbClr val="000000"/>
                </a:solidFill>
              </a:rPr>
              <a:t> </a:t>
            </a:r>
            <a:r>
              <a:rPr lang="en-US" altLang="zh-CN" dirty="0">
                <a:solidFill>
                  <a:srgbClr val="000000"/>
                </a:solidFill>
              </a:rPr>
              <a:t>bugs.</a:t>
            </a:r>
            <a:endParaRPr lang="en-GB" altLang="zh-CN" dirty="0">
              <a:solidFill>
                <a:srgbClr val="000000"/>
              </a:solidFill>
            </a:endParaRPr>
          </a:p>
          <a:p>
            <a:endParaRPr lang="en-GB" altLang="zh-CN" dirty="0">
              <a:solidFill>
                <a:srgbClr val="000000"/>
              </a:solidFill>
            </a:endParaRPr>
          </a:p>
          <a:p>
            <a:pPr marL="285750" indent="-285750">
              <a:buFont typeface="Arial" panose="020B0604020202020204" pitchFamily="34" charset="0"/>
              <a:buChar char="•"/>
            </a:pPr>
            <a:endParaRPr lang="en-US" altLang="zh-CN" dirty="0">
              <a:solidFill>
                <a:srgbClr val="000000"/>
              </a:solidFill>
              <a:effectLst/>
            </a:endParaRPr>
          </a:p>
        </p:txBody>
      </p:sp>
      <p:sp>
        <p:nvSpPr>
          <p:cNvPr id="8" name="TextBox 7">
            <a:extLst>
              <a:ext uri="{FF2B5EF4-FFF2-40B4-BE49-F238E27FC236}">
                <a16:creationId xmlns:a16="http://schemas.microsoft.com/office/drawing/2014/main" id="{AB02F726-B70E-4242-4765-96BF4A97DD09}"/>
              </a:ext>
            </a:extLst>
          </p:cNvPr>
          <p:cNvSpPr txBox="1"/>
          <p:nvPr/>
        </p:nvSpPr>
        <p:spPr>
          <a:xfrm>
            <a:off x="5625756" y="3609638"/>
            <a:ext cx="3382320" cy="403444"/>
          </a:xfrm>
          <a:prstGeom prst="rect">
            <a:avLst/>
          </a:prstGeom>
          <a:noFill/>
        </p:spPr>
        <p:txBody>
          <a:bodyPr wrap="square" lIns="0" tIns="0" rIns="0" bIns="0" rtlCol="0">
            <a:spAutoFit/>
          </a:bodyPr>
          <a:lstStyle/>
          <a:p>
            <a:pPr>
              <a:lnSpc>
                <a:spcPct val="114000"/>
              </a:lnSpc>
            </a:pPr>
            <a:r>
              <a:rPr lang="en-US" altLang="zh-CN" sz="1200" i="1" dirty="0">
                <a:latin typeface="Arial" panose="020B0604020202020204" pitchFamily="34" charset="0"/>
                <a:cs typeface="Arial" panose="020B0604020202020204" pitchFamily="34" charset="0"/>
              </a:rPr>
              <a:t>Hint:</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32768</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is</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the</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largest</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allowed</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representation</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value</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of</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a</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16-bit</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signed</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integer</a:t>
            </a:r>
            <a:endParaRPr lang="en-DE" sz="1200" i="1" dirty="0" err="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943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C7AD29-332E-B201-758A-FF7908A214C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02E6338-EBC0-524C-30B8-7FECFA28B685}"/>
              </a:ext>
            </a:extLst>
          </p:cNvPr>
          <p:cNvSpPr>
            <a:spLocks noGrp="1"/>
          </p:cNvSpPr>
          <p:nvPr>
            <p:ph type="sldNum" sz="quarter" idx="11"/>
          </p:nvPr>
        </p:nvSpPr>
        <p:spPr/>
        <p:txBody>
          <a:bodyPr/>
          <a:lstStyle/>
          <a:p>
            <a:fld id="{CE58CB1E-F828-4F11-99E0-327109AF9DA4}" type="slidenum">
              <a:rPr lang="de-DE" smtClean="0"/>
              <a:pPr/>
              <a:t>18</a:t>
            </a:fld>
            <a:endParaRPr lang="de-DE" dirty="0"/>
          </a:p>
        </p:txBody>
      </p:sp>
      <p:sp>
        <p:nvSpPr>
          <p:cNvPr id="5" name="Title 4">
            <a:extLst>
              <a:ext uri="{FF2B5EF4-FFF2-40B4-BE49-F238E27FC236}">
                <a16:creationId xmlns:a16="http://schemas.microsoft.com/office/drawing/2014/main" id="{0A9E590F-502D-3CC0-43FA-72FD6B869A15}"/>
              </a:ext>
            </a:extLst>
          </p:cNvPr>
          <p:cNvSpPr>
            <a:spLocks noGrp="1"/>
          </p:cNvSpPr>
          <p:nvPr>
            <p:ph type="title"/>
          </p:nvPr>
        </p:nvSpPr>
        <p:spPr>
          <a:xfrm>
            <a:off x="1050322" y="543509"/>
            <a:ext cx="6128954"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14315470-A93E-E441-7CED-9E8BB97820B2}"/>
              </a:ext>
            </a:extLst>
          </p:cNvPr>
          <p:cNvSpPr>
            <a:spLocks noGrp="1"/>
          </p:cNvSpPr>
          <p:nvPr>
            <p:ph idx="1"/>
          </p:nvPr>
        </p:nvSpPr>
        <p:spPr>
          <a:xfrm>
            <a:off x="1050322" y="983311"/>
            <a:ext cx="6128954"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Heartbleed</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Bug</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(CVE-2014-0160</a:t>
            </a:r>
            <a:r>
              <a:rPr lang="en-US" altLang="zh-CN" sz="1600" b="1" kern="100" dirty="0">
                <a:latin typeface="Arial" panose="020B0604020202020204" pitchFamily="34" charset="0"/>
                <a:ea typeface="DengXian" panose="02010600030101010101" pitchFamily="2" charset="-122"/>
                <a:cs typeface="Arial" panose="020B0604020202020204" pitchFamily="34" charset="0"/>
              </a:rPr>
              <a:t>)</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0A0BD147-03DE-708B-1CAE-790644BE0367}"/>
              </a:ext>
            </a:extLst>
          </p:cNvPr>
          <p:cNvSpPr txBox="1"/>
          <p:nvPr/>
        </p:nvSpPr>
        <p:spPr>
          <a:xfrm>
            <a:off x="434946" y="1487691"/>
            <a:ext cx="8088829" cy="1384995"/>
          </a:xfrm>
          <a:prstGeom prst="rect">
            <a:avLst/>
          </a:prstGeom>
          <a:noFill/>
        </p:spPr>
        <p:txBody>
          <a:bodyPr wrap="square">
            <a:spAutoFit/>
          </a:bodyPr>
          <a:lstStyle/>
          <a:p>
            <a:pPr marL="285750" indent="-285750">
              <a:buFont typeface="Arial" panose="020B0604020202020204" pitchFamily="34" charset="0"/>
              <a:buChar char="•"/>
            </a:pPr>
            <a:r>
              <a:rPr lang="en-GB" sz="1400" b="0" i="0" dirty="0">
                <a:solidFill>
                  <a:srgbClr val="333333"/>
                </a:solidFill>
                <a:effectLst/>
                <a:latin typeface="Arial" panose="020B0604020202020204" pitchFamily="34" charset="0"/>
                <a:cs typeface="Arial" panose="020B0604020202020204" pitchFamily="34" charset="0"/>
              </a:rPr>
              <a:t>The Heartbleed Bug is a serious vulnerability in</a:t>
            </a:r>
            <a:r>
              <a:rPr lang="zh-CN" altLang="en-US" sz="1400" b="0" i="0" dirty="0">
                <a:solidFill>
                  <a:srgbClr val="333333"/>
                </a:solidFill>
                <a:effectLst/>
                <a:latin typeface="Arial" panose="020B0604020202020204" pitchFamily="34" charset="0"/>
                <a:cs typeface="Arial" panose="020B0604020202020204" pitchFamily="34" charset="0"/>
              </a:rPr>
              <a:t> </a:t>
            </a:r>
            <a:r>
              <a:rPr lang="en-US" altLang="zh-CN" sz="1400" b="0" i="0" dirty="0">
                <a:solidFill>
                  <a:srgbClr val="333333"/>
                </a:solidFill>
                <a:effectLst/>
                <a:latin typeface="Arial" panose="020B0604020202020204" pitchFamily="34" charset="0"/>
                <a:cs typeface="Arial" panose="020B0604020202020204" pitchFamily="34" charset="0"/>
              </a:rPr>
              <a:t>an</a:t>
            </a:r>
            <a:r>
              <a:rPr lang="zh-CN" altLang="en-US" sz="1400" b="0" i="0" dirty="0">
                <a:solidFill>
                  <a:srgbClr val="333333"/>
                </a:solidFill>
                <a:effectLst/>
                <a:latin typeface="Arial" panose="020B0604020202020204" pitchFamily="34" charset="0"/>
                <a:cs typeface="Arial" panose="020B0604020202020204" pitchFamily="34" charset="0"/>
              </a:rPr>
              <a:t> </a:t>
            </a:r>
            <a:r>
              <a:rPr lang="en-US" altLang="zh-CN" sz="1400" b="0" i="0" dirty="0">
                <a:solidFill>
                  <a:srgbClr val="333333"/>
                </a:solidFill>
                <a:effectLst/>
                <a:latin typeface="Arial" panose="020B0604020202020204" pitchFamily="34" charset="0"/>
                <a:cs typeface="Arial" panose="020B0604020202020204" pitchFamily="34" charset="0"/>
              </a:rPr>
              <a:t>extension</a:t>
            </a:r>
            <a:r>
              <a:rPr lang="zh-CN" altLang="en-US" sz="1400" b="0" i="0" dirty="0">
                <a:solidFill>
                  <a:srgbClr val="333333"/>
                </a:solidFill>
                <a:effectLst/>
                <a:latin typeface="Arial" panose="020B0604020202020204" pitchFamily="34" charset="0"/>
                <a:cs typeface="Arial" panose="020B0604020202020204" pitchFamily="34" charset="0"/>
              </a:rPr>
              <a:t> </a:t>
            </a:r>
            <a:r>
              <a:rPr lang="en-US" altLang="zh-CN" sz="1400" b="0" i="0" dirty="0">
                <a:solidFill>
                  <a:srgbClr val="333333"/>
                </a:solidFill>
                <a:effectLst/>
                <a:latin typeface="Arial" panose="020B0604020202020204" pitchFamily="34" charset="0"/>
                <a:cs typeface="Arial" panose="020B0604020202020204" pitchFamily="34" charset="0"/>
              </a:rPr>
              <a:t>named</a:t>
            </a:r>
            <a:r>
              <a:rPr lang="zh-CN" altLang="en-US" sz="1400" b="0" i="0" dirty="0">
                <a:solidFill>
                  <a:srgbClr val="333333"/>
                </a:solidFill>
                <a:effectLst/>
                <a:latin typeface="Arial" panose="020B0604020202020204" pitchFamily="34" charset="0"/>
                <a:cs typeface="Arial" panose="020B0604020202020204" pitchFamily="34" charset="0"/>
              </a:rPr>
              <a:t> </a:t>
            </a:r>
            <a:r>
              <a:rPr lang="en-US" altLang="zh-CN" sz="1400" b="0" i="0" dirty="0">
                <a:solidFill>
                  <a:srgbClr val="333333"/>
                </a:solidFill>
                <a:effectLst/>
                <a:latin typeface="Arial" panose="020B0604020202020204" pitchFamily="34" charset="0"/>
                <a:cs typeface="Arial" panose="020B0604020202020204" pitchFamily="34" charset="0"/>
              </a:rPr>
              <a:t>“Heartbeat”</a:t>
            </a:r>
            <a:r>
              <a:rPr lang="zh-CN" altLang="en-US" sz="1400" b="0" i="0" dirty="0">
                <a:solidFill>
                  <a:srgbClr val="333333"/>
                </a:solidFill>
                <a:effectLst/>
                <a:latin typeface="Arial" panose="020B0604020202020204" pitchFamily="34" charset="0"/>
                <a:cs typeface="Arial" panose="020B0604020202020204" pitchFamily="34" charset="0"/>
              </a:rPr>
              <a:t> </a:t>
            </a:r>
            <a:r>
              <a:rPr lang="en-US" altLang="zh-CN" sz="1400" b="0" i="0" dirty="0">
                <a:solidFill>
                  <a:srgbClr val="333333"/>
                </a:solidFill>
                <a:effectLst/>
                <a:latin typeface="Arial" panose="020B0604020202020204" pitchFamily="34" charset="0"/>
                <a:cs typeface="Arial" panose="020B0604020202020204" pitchFamily="34" charset="0"/>
              </a:rPr>
              <a:t>of</a:t>
            </a:r>
            <a:r>
              <a:rPr lang="en-GB" sz="1400" b="0" i="0" dirty="0">
                <a:solidFill>
                  <a:srgbClr val="333333"/>
                </a:solidFill>
                <a:effectLst/>
                <a:latin typeface="Arial" panose="020B0604020202020204" pitchFamily="34" charset="0"/>
                <a:cs typeface="Arial" panose="020B0604020202020204" pitchFamily="34" charset="0"/>
              </a:rPr>
              <a:t> the popular </a:t>
            </a:r>
            <a:r>
              <a:rPr lang="en-GB" sz="1400" b="1" i="1" dirty="0">
                <a:solidFill>
                  <a:srgbClr val="333333"/>
                </a:solidFill>
                <a:effectLst/>
                <a:latin typeface="Arial" panose="020B0604020202020204" pitchFamily="34" charset="0"/>
                <a:cs typeface="Arial" panose="020B0604020202020204" pitchFamily="34" charset="0"/>
              </a:rPr>
              <a:t>OpenSSL cryptographic software library</a:t>
            </a:r>
            <a:r>
              <a:rPr lang="en-GB" sz="1400" b="0" i="0" dirty="0">
                <a:solidFill>
                  <a:srgbClr val="333333"/>
                </a:solidFill>
                <a:effectLst/>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GB" sz="1400" b="0" i="0" dirty="0">
                <a:solidFill>
                  <a:srgbClr val="333333"/>
                </a:solidFill>
                <a:effectLst/>
                <a:latin typeface="Arial" panose="020B0604020202020204" pitchFamily="34" charset="0"/>
                <a:cs typeface="Arial" panose="020B0604020202020204" pitchFamily="34" charset="0"/>
              </a:rPr>
              <a:t>This weakness allows stealing the information protected, under normal conditions, by the SSL/TLS encryption used to secure the Internet.</a:t>
            </a:r>
          </a:p>
          <a:p>
            <a:pPr marL="285750" indent="-285750">
              <a:buFont typeface="Arial" panose="020B0604020202020204" pitchFamily="34" charset="0"/>
              <a:buChar char="•"/>
            </a:pPr>
            <a:r>
              <a:rPr lang="en-US" altLang="zh-CN" sz="1400" dirty="0">
                <a:solidFill>
                  <a:srgbClr val="333333"/>
                </a:solidFill>
                <a:latin typeface="Arial" panose="020B0604020202020204" pitchFamily="34" charset="0"/>
                <a:cs typeface="Arial" panose="020B0604020202020204" pitchFamily="34" charset="0"/>
              </a:rPr>
              <a:t>The</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information</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leaked</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may</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contain</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sensitive</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data,</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such</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as</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passwords,</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private</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keys,</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user’s</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personal</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information,</a:t>
            </a:r>
            <a:r>
              <a:rPr lang="zh-CN" altLang="en-US" sz="1400" dirty="0">
                <a:solidFill>
                  <a:srgbClr val="333333"/>
                </a:solidFill>
                <a:latin typeface="Arial" panose="020B0604020202020204" pitchFamily="34" charset="0"/>
                <a:cs typeface="Arial" panose="020B0604020202020204" pitchFamily="34" charset="0"/>
              </a:rPr>
              <a:t> </a:t>
            </a:r>
            <a:r>
              <a:rPr lang="en-US" altLang="zh-CN" sz="1400" dirty="0">
                <a:solidFill>
                  <a:srgbClr val="333333"/>
                </a:solidFill>
                <a:latin typeface="Arial" panose="020B0604020202020204" pitchFamily="34" charset="0"/>
                <a:cs typeface="Arial" panose="020B0604020202020204" pitchFamily="34" charset="0"/>
              </a:rPr>
              <a:t>etc.</a:t>
            </a:r>
            <a:endParaRPr lang="en-DE" sz="1400" dirty="0">
              <a:latin typeface="Arial" panose="020B0604020202020204" pitchFamily="34" charset="0"/>
              <a:cs typeface="Arial" panose="020B0604020202020204" pitchFamily="34" charset="0"/>
            </a:endParaRPr>
          </a:p>
        </p:txBody>
      </p:sp>
      <p:pic>
        <p:nvPicPr>
          <p:cNvPr id="7170" name="Picture 2" descr="Heartbleed Bug">
            <a:extLst>
              <a:ext uri="{FF2B5EF4-FFF2-40B4-BE49-F238E27FC236}">
                <a16:creationId xmlns:a16="http://schemas.microsoft.com/office/drawing/2014/main" id="{BD142BBE-05C5-906F-D78D-3F810BA99A9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3325" y="555097"/>
            <a:ext cx="604695" cy="73241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ow the Heartbleed bug can be exploited">
            <a:extLst>
              <a:ext uri="{FF2B5EF4-FFF2-40B4-BE49-F238E27FC236}">
                <a16:creationId xmlns:a16="http://schemas.microsoft.com/office/drawing/2014/main" id="{1902B0CC-C821-952C-4FE0-679FD006B29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573258" y="2961531"/>
            <a:ext cx="5150755" cy="93165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 name="Picture 4" descr="How the Heartbleed bug can be exploited">
            <a:extLst>
              <a:ext uri="{FF2B5EF4-FFF2-40B4-BE49-F238E27FC236}">
                <a16:creationId xmlns:a16="http://schemas.microsoft.com/office/drawing/2014/main" id="{BB7449D0-EBCF-4EBE-1C08-3A6C78D3B62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573258" y="3985119"/>
            <a:ext cx="5150755" cy="93165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25EC87-401F-1E11-67A5-904DB2989C26}"/>
              </a:ext>
            </a:extLst>
          </p:cNvPr>
          <p:cNvSpPr txBox="1"/>
          <p:nvPr/>
        </p:nvSpPr>
        <p:spPr>
          <a:xfrm>
            <a:off x="5876413" y="4424098"/>
            <a:ext cx="2950595" cy="430887"/>
          </a:xfrm>
          <a:prstGeom prst="rect">
            <a:avLst/>
          </a:prstGeom>
          <a:noFill/>
        </p:spPr>
        <p:txBody>
          <a:bodyPr wrap="square" rtlCol="0">
            <a:spAutoFit/>
          </a:bodyPr>
          <a:lstStyle/>
          <a:p>
            <a:r>
              <a:rPr lang="en-US" sz="1100" b="1" dirty="0"/>
              <a:t>(↑)</a:t>
            </a:r>
            <a:r>
              <a:rPr lang="en-US" sz="1100" dirty="0"/>
              <a:t> </a:t>
            </a:r>
            <a:r>
              <a:rPr lang="en-US" altLang="zh-CN" sz="1100" dirty="0"/>
              <a:t>Valid</a:t>
            </a:r>
            <a:r>
              <a:rPr lang="zh-CN" altLang="en-US" sz="1100" dirty="0"/>
              <a:t> </a:t>
            </a:r>
            <a:r>
              <a:rPr lang="en-US" altLang="zh-CN" sz="1100" dirty="0"/>
              <a:t>“Heartbeat”</a:t>
            </a:r>
            <a:r>
              <a:rPr lang="zh-CN" altLang="en-US" sz="1100" dirty="0"/>
              <a:t> </a:t>
            </a:r>
            <a:r>
              <a:rPr lang="en-US" altLang="zh-CN" sz="1100" dirty="0"/>
              <a:t>request</a:t>
            </a:r>
            <a:r>
              <a:rPr lang="zh-CN" altLang="en-US" sz="1100" dirty="0"/>
              <a:t> </a:t>
            </a:r>
            <a:r>
              <a:rPr lang="en-US" altLang="zh-CN" sz="1100" dirty="0"/>
              <a:t>and</a:t>
            </a:r>
            <a:r>
              <a:rPr lang="zh-CN" altLang="en-US" sz="1100" dirty="0"/>
              <a:t> </a:t>
            </a:r>
            <a:r>
              <a:rPr lang="en-US" altLang="zh-CN" sz="1100" dirty="0"/>
              <a:t>response</a:t>
            </a:r>
            <a:endParaRPr lang="en-US" sz="1100" dirty="0"/>
          </a:p>
          <a:p>
            <a:r>
              <a:rPr lang="en-US" sz="1100" b="1" dirty="0"/>
              <a:t>(↓)</a:t>
            </a:r>
            <a:r>
              <a:rPr lang="zh-CN" altLang="en-US" sz="1100" b="1" dirty="0"/>
              <a:t> </a:t>
            </a:r>
            <a:r>
              <a:rPr lang="en-US" altLang="zh-CN" sz="1100" dirty="0"/>
              <a:t>Exploiting</a:t>
            </a:r>
            <a:r>
              <a:rPr lang="zh-CN" altLang="en-US" sz="1100" dirty="0"/>
              <a:t> </a:t>
            </a:r>
            <a:r>
              <a:rPr lang="en-US" altLang="zh-CN" sz="1100" dirty="0"/>
              <a:t>Heartbleed</a:t>
            </a:r>
            <a:r>
              <a:rPr lang="zh-CN" altLang="en-US" sz="1100" dirty="0"/>
              <a:t> </a:t>
            </a:r>
            <a:r>
              <a:rPr lang="en-US" altLang="zh-CN" sz="1100" dirty="0"/>
              <a:t>bug</a:t>
            </a:r>
            <a:endParaRPr lang="en-US" sz="1100" dirty="0"/>
          </a:p>
        </p:txBody>
      </p:sp>
    </p:spTree>
    <p:extLst>
      <p:ext uri="{BB962C8B-B14F-4D97-AF65-F5344CB8AC3E}">
        <p14:creationId xmlns:p14="http://schemas.microsoft.com/office/powerpoint/2010/main" val="2881126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14C01-CC46-5553-DCD5-19DF5DD9EA3B}"/>
            </a:ext>
          </a:extLst>
        </p:cNvPr>
        <p:cNvGrpSpPr/>
        <p:nvPr/>
      </p:nvGrpSpPr>
      <p:grpSpPr>
        <a:xfrm>
          <a:off x="0" y="0"/>
          <a:ext cx="0" cy="0"/>
          <a:chOff x="0" y="0"/>
          <a:chExt cx="0" cy="0"/>
        </a:xfrm>
      </p:grpSpPr>
      <p:pic>
        <p:nvPicPr>
          <p:cNvPr id="1026" name="Picture 2" descr="Programming First Steps: Java or Python?">
            <a:extLst>
              <a:ext uri="{FF2B5EF4-FFF2-40B4-BE49-F238E27FC236}">
                <a16:creationId xmlns:a16="http://schemas.microsoft.com/office/drawing/2014/main" id="{6B2BB34F-7782-215A-DB9E-169B33FC73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239" y="921305"/>
            <a:ext cx="1527463" cy="7637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EDCF4B7-9FF2-3A7C-0D6A-1D99D08F626C}"/>
              </a:ext>
            </a:extLst>
          </p:cNvPr>
          <p:cNvSpPr>
            <a:spLocks noGrp="1"/>
          </p:cNvSpPr>
          <p:nvPr>
            <p:ph type="sldNum" sz="quarter" idx="11"/>
          </p:nvPr>
        </p:nvSpPr>
        <p:spPr/>
        <p:txBody>
          <a:bodyPr/>
          <a:lstStyle/>
          <a:p>
            <a:fld id="{CE58CB1E-F828-4F11-99E0-327109AF9DA4}" type="slidenum">
              <a:rPr lang="de-DE" smtClean="0"/>
              <a:pPr/>
              <a:t>19</a:t>
            </a:fld>
            <a:endParaRPr lang="de-DE" dirty="0"/>
          </a:p>
        </p:txBody>
      </p:sp>
      <p:sp>
        <p:nvSpPr>
          <p:cNvPr id="5" name="Title 4">
            <a:extLst>
              <a:ext uri="{FF2B5EF4-FFF2-40B4-BE49-F238E27FC236}">
                <a16:creationId xmlns:a16="http://schemas.microsoft.com/office/drawing/2014/main" id="{1F123371-0AD9-22F1-FF83-ED56BC554220}"/>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3E31EC9B-3F96-1D35-5048-02B1308660B2}"/>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Mitigation</a:t>
            </a:r>
          </a:p>
        </p:txBody>
      </p:sp>
      <p:sp>
        <p:nvSpPr>
          <p:cNvPr id="6" name="TextBox 5">
            <a:extLst>
              <a:ext uri="{FF2B5EF4-FFF2-40B4-BE49-F238E27FC236}">
                <a16:creationId xmlns:a16="http://schemas.microsoft.com/office/drawing/2014/main" id="{F783B7A7-1129-3D77-20F9-9205F967DC5B}"/>
              </a:ext>
            </a:extLst>
          </p:cNvPr>
          <p:cNvSpPr txBox="1"/>
          <p:nvPr/>
        </p:nvSpPr>
        <p:spPr>
          <a:xfrm>
            <a:off x="573258" y="1401393"/>
            <a:ext cx="8246902" cy="3524042"/>
          </a:xfrm>
          <a:prstGeom prst="rect">
            <a:avLst/>
          </a:prstGeom>
          <a:noFill/>
        </p:spPr>
        <p:txBody>
          <a:bodyPr wrap="square">
            <a:spAutoFit/>
          </a:bodyPr>
          <a:lstStyle/>
          <a:p>
            <a:pPr marL="285750" indent="-285750">
              <a:buFont typeface="Arial" panose="020B0604020202020204" pitchFamily="34" charset="0"/>
              <a:buChar char="•"/>
            </a:pPr>
            <a:r>
              <a:rPr lang="en-GB" altLang="zh-CN" dirty="0">
                <a:latin typeface="Arial" panose="020B0604020202020204" pitchFamily="34" charset="0"/>
                <a:cs typeface="Arial" panose="020B0604020202020204" pitchFamily="34" charset="0"/>
              </a:rPr>
              <a:t>Apply Secure Engineering Principles</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Use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strong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type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(memory-safe)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language,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Java,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Python,</a:t>
            </a:r>
            <a:r>
              <a:rPr lang="zh-CN" altLang="en-US" dirty="0">
                <a:latin typeface="Arial" panose="020B0604020202020204" pitchFamily="34" charset="0"/>
                <a:cs typeface="Arial" panose="020B0604020202020204" pitchFamily="34" charset="0"/>
              </a:rPr>
              <a:t> </a:t>
            </a:r>
            <a:r>
              <a:rPr lang="en-US" altLang="zh-CN" dirty="0" err="1">
                <a:latin typeface="Arial" panose="020B0604020202020204" pitchFamily="34" charset="0"/>
                <a:cs typeface="Arial" panose="020B0604020202020204" pitchFamily="34" charset="0"/>
              </a:rPr>
              <a:t>etc</a:t>
            </a:r>
            <a:endParaRPr lang="en-US" altLang="zh-CN"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Use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safe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libraries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use</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fgets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strncpy</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strncat</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snptintf</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rather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than</a:t>
            </a:r>
            <a:r>
              <a:rPr lang="zh-CN" altLang="en-US" dirty="0">
                <a:latin typeface="Arial" panose="020B0604020202020204" pitchFamily="34" charset="0"/>
                <a:cs typeface="Arial" panose="020B0604020202020204" pitchFamily="34" charset="0"/>
              </a:rPr>
              <a:t> </a:t>
            </a:r>
            <a:r>
              <a:rPr lang="en-US" altLang="zh-CN" dirty="0">
                <a:solidFill>
                  <a:schemeClr val="bg2"/>
                </a:solidFill>
                <a:latin typeface="Consolas" panose="020B0609020204030204" pitchFamily="49" charset="0"/>
                <a:cs typeface="Consolas" panose="020B0609020204030204" pitchFamily="49" charset="0"/>
              </a:rPr>
              <a:t>gets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strcpy</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strcat</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err="1">
                <a:solidFill>
                  <a:schemeClr val="bg2"/>
                </a:solidFill>
                <a:latin typeface="Consolas" panose="020B0609020204030204" pitchFamily="49" charset="0"/>
                <a:cs typeface="Consolas" panose="020B0609020204030204" pitchFamily="49" charset="0"/>
              </a:rPr>
              <a:t>sptintf</a:t>
            </a:r>
            <a:r>
              <a:rPr lang="en-US" altLang="zh-CN" dirty="0">
                <a:latin typeface="Arial" panose="020B0604020202020204" pitchFamily="34" charset="0"/>
                <a:cs typeface="Arial" panose="020B0604020202020204" pitchFamily="34" charset="0"/>
              </a:rPr>
              <a:t>)</a:t>
            </a:r>
          </a:p>
          <a:p>
            <a:pPr lvl="1"/>
            <a:endParaRPr lang="en-US" altLang="zh-CN"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Systematic</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Code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Modification</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Separate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control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return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address)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from</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data</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segments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Mark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boundary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GB" altLang="zh-CN" dirty="0">
                <a:latin typeface="Arial" panose="020B0604020202020204" pitchFamily="34" charset="0"/>
                <a:cs typeface="Arial" panose="020B0604020202020204" pitchFamily="34" charset="0"/>
              </a:rPr>
              <a:t>the </a:t>
            </a:r>
            <a:r>
              <a:rPr lang="en-US" altLang="zh-CN" dirty="0">
                <a:latin typeface="Arial" panose="020B0604020202020204" pitchFamily="34" charset="0"/>
                <a:cs typeface="Arial" panose="020B0604020202020204" pitchFamily="34" charset="0"/>
              </a:rPr>
              <a:t>buffer</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a:t>
            </a:r>
          </a:p>
          <a:p>
            <a:pPr marL="742950" lvl="1" indent="-285750">
              <a:buFont typeface="Arial" panose="020B0604020202020204" pitchFamily="34" charset="0"/>
              <a:buChar char="•"/>
            </a:pPr>
            <a:endParaRPr lang="en-US" altLang="zh-CN" sz="1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Operating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System</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Approach</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Address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space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randomization</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Non-executable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stack</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a:t>
            </a:r>
          </a:p>
          <a:p>
            <a:pPr marL="742950" lvl="1" indent="-285750">
              <a:buFont typeface="Arial" panose="020B0604020202020204" pitchFamily="34" charset="0"/>
              <a:buChar char="•"/>
            </a:pP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Canary”</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657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91815F-336A-046E-26C6-AFCB8E61A80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12844A6-F941-9E6D-3559-8C9DF9644EDA}"/>
              </a:ext>
            </a:extLst>
          </p:cNvPr>
          <p:cNvSpPr>
            <a:spLocks noGrp="1"/>
          </p:cNvSpPr>
          <p:nvPr>
            <p:ph idx="1"/>
          </p:nvPr>
        </p:nvSpPr>
        <p:spPr>
          <a:xfrm>
            <a:off x="581186" y="1681566"/>
            <a:ext cx="8238975" cy="3004734"/>
          </a:xfrm>
        </p:spPr>
        <p:txBody>
          <a:bodyPr/>
          <a:lstStyle/>
          <a:p>
            <a:pPr marL="285750" indent="-285750">
              <a:buFont typeface="Arial" panose="020B0604020202020204" pitchFamily="34" charset="0"/>
              <a:buChar char="•"/>
            </a:pPr>
            <a:r>
              <a:rPr lang="en-US" altLang="zh-CN" sz="1600" dirty="0"/>
              <a:t>Mark </a:t>
            </a:r>
            <a:r>
              <a:rPr lang="en-US" altLang="zh-CN" sz="1600" u="sng" dirty="0"/>
              <a:t>MENG</a:t>
            </a:r>
            <a:r>
              <a:rPr lang="en-US" altLang="zh-CN" sz="1600" dirty="0"/>
              <a:t>,</a:t>
            </a:r>
            <a:r>
              <a:rPr lang="zh-CN" altLang="en-US" sz="1600" dirty="0"/>
              <a:t> </a:t>
            </a:r>
            <a:r>
              <a:rPr lang="en-US" altLang="zh-CN" sz="1600" dirty="0"/>
              <a:t>PhD</a:t>
            </a:r>
          </a:p>
          <a:p>
            <a:pPr marL="285750" indent="-285750">
              <a:buFont typeface="Arial" panose="020B0604020202020204" pitchFamily="34" charset="0"/>
              <a:buChar char="•"/>
            </a:pPr>
            <a:endParaRPr lang="en-US" altLang="zh-CN" sz="1600" dirty="0"/>
          </a:p>
          <a:p>
            <a:pPr marL="285750" indent="-285750">
              <a:buFont typeface="Arial" panose="020B0604020202020204" pitchFamily="34" charset="0"/>
              <a:buChar char="•"/>
            </a:pPr>
            <a:r>
              <a:rPr lang="en-US" altLang="zh-CN" sz="1600" dirty="0"/>
              <a:t>Post-doc</a:t>
            </a:r>
            <a:r>
              <a:rPr lang="zh-CN" altLang="en-US" sz="1600" dirty="0"/>
              <a:t> </a:t>
            </a:r>
            <a:r>
              <a:rPr lang="en-US" altLang="zh-CN" sz="1600" dirty="0"/>
              <a:t>researcher</a:t>
            </a:r>
            <a:r>
              <a:rPr lang="zh-CN" altLang="en-US" sz="1600" dirty="0"/>
              <a:t> </a:t>
            </a:r>
            <a:r>
              <a:rPr lang="en-US" altLang="zh-CN" sz="1600" dirty="0"/>
              <a:t>under</a:t>
            </a:r>
            <a:r>
              <a:rPr lang="zh-CN" altLang="en-US" sz="1600" dirty="0"/>
              <a:t> </a:t>
            </a:r>
            <a:r>
              <a:rPr lang="en-US" altLang="zh-CN" sz="1600" dirty="0"/>
              <a:t>the</a:t>
            </a:r>
            <a:r>
              <a:rPr lang="zh-CN" altLang="en-US" sz="1600" dirty="0"/>
              <a:t> </a:t>
            </a:r>
            <a:r>
              <a:rPr lang="en-US" altLang="zh-CN" sz="1600" dirty="0"/>
              <a:t>Chair of Software Engineering &amp; AI</a:t>
            </a:r>
            <a:r>
              <a:rPr lang="zh-CN" altLang="en-US" sz="1600" dirty="0"/>
              <a:t> </a:t>
            </a:r>
            <a:r>
              <a:rPr lang="en-US" altLang="zh-CN" sz="1600" dirty="0"/>
              <a:t>at</a:t>
            </a:r>
            <a:r>
              <a:rPr lang="zh-CN" altLang="en-US" sz="1600" dirty="0"/>
              <a:t> </a:t>
            </a:r>
            <a:r>
              <a:rPr lang="en-US" altLang="zh-CN" sz="1600" dirty="0"/>
              <a:t>Heilbronn</a:t>
            </a:r>
            <a:r>
              <a:rPr lang="zh-CN" altLang="en-US" sz="1600" dirty="0"/>
              <a:t> </a:t>
            </a:r>
            <a:r>
              <a:rPr lang="en-US" altLang="zh-CN" sz="1600" dirty="0"/>
              <a:t>Campus</a:t>
            </a:r>
          </a:p>
          <a:p>
            <a:pPr marL="285750" indent="-285750">
              <a:buFont typeface="Arial" panose="020B0604020202020204" pitchFamily="34" charset="0"/>
              <a:buChar char="•"/>
            </a:pPr>
            <a:r>
              <a:rPr lang="en-US" altLang="zh-CN" sz="1600" dirty="0"/>
              <a:t>Education</a:t>
            </a:r>
          </a:p>
          <a:p>
            <a:pPr marL="461963" lvl="1" indent="-285750">
              <a:buFont typeface="Arial" panose="020B0604020202020204" pitchFamily="34" charset="0"/>
              <a:buChar char="•"/>
            </a:pPr>
            <a:r>
              <a:rPr lang="en-US" altLang="zh-CN" sz="1600" dirty="0"/>
              <a:t>B.Eng.(Hons), Computer Science, Nanyang Technological University</a:t>
            </a:r>
          </a:p>
          <a:p>
            <a:pPr marL="461963" lvl="1" indent="-285750">
              <a:buFont typeface="Arial" panose="020B0604020202020204" pitchFamily="34" charset="0"/>
              <a:buChar char="•"/>
            </a:pPr>
            <a:r>
              <a:rPr lang="en-US" altLang="zh-CN" sz="1600" dirty="0" err="1"/>
              <a:t>M.Comp</a:t>
            </a:r>
            <a:r>
              <a:rPr lang="en-US" altLang="zh-CN" sz="1600" dirty="0"/>
              <a:t>., </a:t>
            </a:r>
            <a:r>
              <a:rPr lang="en-US" altLang="zh-CN" sz="1600" dirty="0" err="1"/>
              <a:t>Infocomm</a:t>
            </a:r>
            <a:r>
              <a:rPr lang="en-US" altLang="zh-CN" sz="1600" dirty="0"/>
              <a:t> Security, National University of Singapore</a:t>
            </a:r>
          </a:p>
          <a:p>
            <a:pPr marL="461963" lvl="1" indent="-285750">
              <a:buFont typeface="Arial" panose="020B0604020202020204" pitchFamily="34" charset="0"/>
              <a:buChar char="•"/>
            </a:pPr>
            <a:r>
              <a:rPr lang="en-US" altLang="zh-CN" sz="1600" dirty="0"/>
              <a:t>Ph.D.,</a:t>
            </a:r>
            <a:r>
              <a:rPr lang="zh-CN" altLang="en-US" sz="1600" dirty="0"/>
              <a:t> </a:t>
            </a:r>
            <a:r>
              <a:rPr lang="en-US" altLang="zh-CN" sz="1600" dirty="0"/>
              <a:t>Computer</a:t>
            </a:r>
            <a:r>
              <a:rPr lang="zh-CN" altLang="en-US" sz="1600" dirty="0"/>
              <a:t> </a:t>
            </a:r>
            <a:r>
              <a:rPr lang="en-US" altLang="zh-CN" sz="1600" dirty="0"/>
              <a:t>Science,</a:t>
            </a:r>
            <a:r>
              <a:rPr lang="zh-CN" altLang="en-US" sz="1600" dirty="0"/>
              <a:t> </a:t>
            </a:r>
            <a:r>
              <a:rPr lang="en-US" altLang="zh-CN" sz="1600" dirty="0"/>
              <a:t>National</a:t>
            </a:r>
            <a:r>
              <a:rPr lang="zh-CN" altLang="en-US" sz="1600" dirty="0"/>
              <a:t> </a:t>
            </a:r>
            <a:r>
              <a:rPr lang="en-US" altLang="zh-CN" sz="1600" dirty="0"/>
              <a:t>University</a:t>
            </a:r>
            <a:r>
              <a:rPr lang="zh-CN" altLang="en-US" sz="1600" dirty="0"/>
              <a:t> </a:t>
            </a:r>
            <a:r>
              <a:rPr lang="en-US" altLang="zh-CN" sz="1600" dirty="0"/>
              <a:t>of</a:t>
            </a:r>
            <a:r>
              <a:rPr lang="zh-CN" altLang="en-US" sz="1600" dirty="0"/>
              <a:t> </a:t>
            </a:r>
            <a:r>
              <a:rPr lang="en-US" altLang="zh-CN" sz="1600" dirty="0"/>
              <a:t>Singapore</a:t>
            </a:r>
          </a:p>
          <a:p>
            <a:pPr marL="285750" indent="-285750">
              <a:buFont typeface="Arial" panose="020B0604020202020204" pitchFamily="34" charset="0"/>
              <a:buChar char="•"/>
            </a:pPr>
            <a:r>
              <a:rPr lang="en-US" altLang="zh-CN" sz="1600" dirty="0"/>
              <a:t>Work</a:t>
            </a:r>
            <a:r>
              <a:rPr lang="zh-CN" altLang="en-US" sz="1600" dirty="0"/>
              <a:t> </a:t>
            </a:r>
            <a:r>
              <a:rPr lang="en-US" altLang="zh-CN" sz="1600" dirty="0"/>
              <a:t>Experience</a:t>
            </a:r>
          </a:p>
          <a:p>
            <a:pPr marL="461963" lvl="1" indent="-285750">
              <a:buFont typeface="Arial" panose="020B0604020202020204" pitchFamily="34" charset="0"/>
              <a:buChar char="•"/>
            </a:pPr>
            <a:r>
              <a:rPr lang="en-US" altLang="zh-CN" sz="1600" dirty="0"/>
              <a:t>Been a</a:t>
            </a:r>
            <a:r>
              <a:rPr lang="zh-CN" altLang="en-US" sz="1600" dirty="0"/>
              <a:t> </a:t>
            </a:r>
            <a:r>
              <a:rPr lang="en-US" altLang="zh-CN" sz="1600" dirty="0"/>
              <a:t>software</a:t>
            </a:r>
            <a:r>
              <a:rPr lang="zh-CN" altLang="en-US" sz="1600" dirty="0"/>
              <a:t> </a:t>
            </a:r>
            <a:r>
              <a:rPr lang="en-US" altLang="zh-CN" sz="1600" dirty="0"/>
              <a:t>engineer/analyst</a:t>
            </a:r>
            <a:r>
              <a:rPr lang="zh-CN" altLang="en-US" sz="1600" dirty="0"/>
              <a:t> </a:t>
            </a:r>
            <a:r>
              <a:rPr lang="en-US" altLang="zh-CN" sz="1600" dirty="0"/>
              <a:t>in the cyber-security R&amp;D industry since 2014</a:t>
            </a:r>
          </a:p>
          <a:p>
            <a:pPr marL="461963" lvl="1" indent="-285750">
              <a:buFont typeface="Arial" panose="020B0604020202020204" pitchFamily="34" charset="0"/>
              <a:buChar char="•"/>
            </a:pPr>
            <a:endParaRPr lang="en-US" altLang="zh-CN" sz="1800" dirty="0"/>
          </a:p>
        </p:txBody>
      </p:sp>
      <p:sp>
        <p:nvSpPr>
          <p:cNvPr id="3" name="Slide Number Placeholder 2">
            <a:extLst>
              <a:ext uri="{FF2B5EF4-FFF2-40B4-BE49-F238E27FC236}">
                <a16:creationId xmlns:a16="http://schemas.microsoft.com/office/drawing/2014/main" id="{4936C5AE-E951-BD45-764A-6E53816CFB12}"/>
              </a:ext>
            </a:extLst>
          </p:cNvPr>
          <p:cNvSpPr>
            <a:spLocks noGrp="1"/>
          </p:cNvSpPr>
          <p:nvPr>
            <p:ph type="sldNum" sz="quarter" idx="11"/>
          </p:nvPr>
        </p:nvSpPr>
        <p:spPr/>
        <p:txBody>
          <a:bodyPr/>
          <a:lstStyle/>
          <a:p>
            <a:fld id="{CE58CB1E-F828-4F11-99E0-327109AF9DA4}" type="slidenum">
              <a:rPr lang="de-DE" smtClean="0"/>
              <a:pPr/>
              <a:t>2</a:t>
            </a:fld>
            <a:endParaRPr lang="de-DE" dirty="0"/>
          </a:p>
        </p:txBody>
      </p:sp>
      <p:sp>
        <p:nvSpPr>
          <p:cNvPr id="5" name="Title 4">
            <a:extLst>
              <a:ext uri="{FF2B5EF4-FFF2-40B4-BE49-F238E27FC236}">
                <a16:creationId xmlns:a16="http://schemas.microsoft.com/office/drawing/2014/main" id="{90F8A252-2BC4-3E0B-CF70-B3FA699B0F5B}"/>
              </a:ext>
            </a:extLst>
          </p:cNvPr>
          <p:cNvSpPr>
            <a:spLocks noGrp="1"/>
          </p:cNvSpPr>
          <p:nvPr>
            <p:ph type="title"/>
          </p:nvPr>
        </p:nvSpPr>
        <p:spPr>
          <a:xfrm>
            <a:off x="573258" y="804766"/>
            <a:ext cx="8246903" cy="380810"/>
          </a:xfrm>
        </p:spPr>
        <p:txBody>
          <a:bodyPr/>
          <a:lstStyle/>
          <a:p>
            <a:r>
              <a:rPr lang="en-US" altLang="zh-CN" dirty="0"/>
              <a:t>Self-Introduction</a:t>
            </a:r>
            <a:endParaRPr lang="en-US" dirty="0"/>
          </a:p>
        </p:txBody>
      </p:sp>
    </p:spTree>
    <p:extLst>
      <p:ext uri="{BB962C8B-B14F-4D97-AF65-F5344CB8AC3E}">
        <p14:creationId xmlns:p14="http://schemas.microsoft.com/office/powerpoint/2010/main" val="36488655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D95D5-FFE7-80FF-688A-756840534F7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1567A4-90BD-F87A-295F-1A7416E42D7D}"/>
              </a:ext>
            </a:extLst>
          </p:cNvPr>
          <p:cNvSpPr>
            <a:spLocks noGrp="1"/>
          </p:cNvSpPr>
          <p:nvPr>
            <p:ph type="sldNum" sz="quarter" idx="11"/>
          </p:nvPr>
        </p:nvSpPr>
        <p:spPr/>
        <p:txBody>
          <a:bodyPr/>
          <a:lstStyle/>
          <a:p>
            <a:fld id="{CE58CB1E-F828-4F11-99E0-327109AF9DA4}" type="slidenum">
              <a:rPr lang="de-DE" smtClean="0"/>
              <a:pPr/>
              <a:t>20</a:t>
            </a:fld>
            <a:endParaRPr lang="de-DE" dirty="0"/>
          </a:p>
        </p:txBody>
      </p:sp>
      <p:sp>
        <p:nvSpPr>
          <p:cNvPr id="5" name="Title 4">
            <a:extLst>
              <a:ext uri="{FF2B5EF4-FFF2-40B4-BE49-F238E27FC236}">
                <a16:creationId xmlns:a16="http://schemas.microsoft.com/office/drawing/2014/main" id="{E5B81205-6F29-88D1-43EF-0D74FCB7E716}"/>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D9DF926F-F2F5-C985-671D-2184942E1FA6}"/>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“The</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Canary”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AECBF0C6-0241-4E29-33DD-8ECE8BF1003A}"/>
              </a:ext>
            </a:extLst>
          </p:cNvPr>
          <p:cNvSpPr txBox="1"/>
          <p:nvPr/>
        </p:nvSpPr>
        <p:spPr>
          <a:xfrm>
            <a:off x="573258" y="1401393"/>
            <a:ext cx="6671604" cy="1631216"/>
          </a:xfrm>
          <a:prstGeom prst="rect">
            <a:avLst/>
          </a:prstGeom>
          <a:noFill/>
        </p:spPr>
        <p:txBody>
          <a:bodyPr wrap="square">
            <a:spAutoFit/>
          </a:bodyPr>
          <a:lstStyle/>
          <a:p>
            <a:pPr marL="285750" indent="-285750">
              <a:spcAft>
                <a:spcPts val="600"/>
              </a:spcAft>
              <a:buFont typeface="Arial" panose="020B0604020202020204" pitchFamily="34" charset="0"/>
              <a:buChar char="•"/>
            </a:pPr>
            <a:r>
              <a:rPr lang="en-US" altLang="zh-CN" dirty="0">
                <a:latin typeface="Arial" panose="020B0604020202020204" pitchFamily="34" charset="0"/>
                <a:cs typeface="Arial" panose="020B0604020202020204" pitchFamily="34" charset="0"/>
              </a:rPr>
              <a:t>Place</a:t>
            </a:r>
            <a:r>
              <a:rPr lang="zh-CN" altLang="en-US" dirty="0">
                <a:latin typeface="Arial" panose="020B0604020202020204" pitchFamily="34" charset="0"/>
                <a:cs typeface="Arial" panose="020B0604020202020204" pitchFamily="34" charset="0"/>
              </a:rPr>
              <a:t> </a:t>
            </a:r>
            <a:r>
              <a:rPr lang="en-GB" altLang="zh-CN" dirty="0">
                <a:latin typeface="Arial" panose="020B0604020202020204" pitchFamily="34" charset="0"/>
                <a:cs typeface="Arial" panose="020B0604020202020204" pitchFamily="34" charset="0"/>
              </a:rPr>
              <a:t>a specific known value on the stack just prior to the return address.</a:t>
            </a:r>
            <a:r>
              <a:rPr lang="zh-CN" altLang="en-US" dirty="0">
                <a:latin typeface="Arial" panose="020B0604020202020204" pitchFamily="34" charset="0"/>
                <a:cs typeface="Arial" panose="020B0604020202020204" pitchFamily="34" charset="0"/>
              </a:rPr>
              <a:t> </a:t>
            </a:r>
            <a:r>
              <a:rPr lang="en-GB" altLang="zh-CN" dirty="0">
                <a:latin typeface="Arial" panose="020B0604020202020204" pitchFamily="34" charset="0"/>
                <a:cs typeface="Arial" panose="020B0604020202020204" pitchFamily="34" charset="0"/>
              </a:rPr>
              <a:t>This</a:t>
            </a:r>
            <a:r>
              <a:rPr lang="zh-CN" altLang="en-US" dirty="0">
                <a:latin typeface="Arial" panose="020B0604020202020204" pitchFamily="34" charset="0"/>
                <a:cs typeface="Arial" panose="020B0604020202020204" pitchFamily="34" charset="0"/>
              </a:rPr>
              <a:t> </a:t>
            </a:r>
            <a:r>
              <a:rPr lang="en-GB" altLang="zh-CN" dirty="0">
                <a:latin typeface="Arial" panose="020B0604020202020204" pitchFamily="34" charset="0"/>
                <a:cs typeface="Arial" panose="020B0604020202020204" pitchFamily="34" charset="0"/>
              </a:rPr>
              <a:t>known value is termed a “canary”. </a:t>
            </a:r>
          </a:p>
          <a:p>
            <a:pPr marL="285750" indent="-285750">
              <a:spcAft>
                <a:spcPts val="600"/>
              </a:spcAft>
              <a:buFont typeface="Arial" panose="020B0604020202020204" pitchFamily="34" charset="0"/>
              <a:buChar char="•"/>
            </a:pPr>
            <a:r>
              <a:rPr lang="en-GB" altLang="zh-CN" dirty="0">
                <a:latin typeface="Arial" panose="020B0604020202020204" pitchFamily="34" charset="0"/>
                <a:cs typeface="Arial" panose="020B0604020202020204" pitchFamily="34" charset="0"/>
              </a:rPr>
              <a:t>An attempt to overwrite the return address will necessarily overwrite the canary.</a:t>
            </a:r>
          </a:p>
          <a:p>
            <a:pPr marL="285750" indent="-285750">
              <a:spcAft>
                <a:spcPts val="600"/>
              </a:spcAft>
              <a:buFont typeface="Arial" panose="020B0604020202020204" pitchFamily="34" charset="0"/>
              <a:buChar char="•"/>
            </a:pPr>
            <a:r>
              <a:rPr lang="en-GB" dirty="0">
                <a:latin typeface="Arial" panose="020B0604020202020204" pitchFamily="34" charset="0"/>
                <a:cs typeface="Arial" panose="020B0604020202020204" pitchFamily="34" charset="0"/>
              </a:rPr>
              <a:t>If the canary has been altered, the program is halted.</a:t>
            </a:r>
          </a:p>
        </p:txBody>
      </p:sp>
      <p:pic>
        <p:nvPicPr>
          <p:cNvPr id="9219" name="Picture 3" descr="Don't Ignore the Canaries in the Coal Mine - Northern Illinois Wesleyan  Covenant Association">
            <a:extLst>
              <a:ext uri="{FF2B5EF4-FFF2-40B4-BE49-F238E27FC236}">
                <a16:creationId xmlns:a16="http://schemas.microsoft.com/office/drawing/2014/main" id="{219039EA-EFAA-AA75-7852-16D453CB40A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35111" y="3223767"/>
            <a:ext cx="2505405" cy="163121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DF97DAA-40C0-C11C-DD74-843C6FACE212}"/>
              </a:ext>
            </a:extLst>
          </p:cNvPr>
          <p:cNvSpPr txBox="1"/>
          <p:nvPr/>
        </p:nvSpPr>
        <p:spPr>
          <a:xfrm>
            <a:off x="573258" y="4254815"/>
            <a:ext cx="3906103" cy="461665"/>
          </a:xfrm>
          <a:prstGeom prst="rect">
            <a:avLst/>
          </a:prstGeom>
          <a:noFill/>
        </p:spPr>
        <p:txBody>
          <a:bodyPr wrap="square">
            <a:spAutoFit/>
          </a:bodyPr>
          <a:lstStyle/>
          <a:p>
            <a:pPr algn="r"/>
            <a:r>
              <a:rPr lang="en-US" altLang="zh-CN" sz="1200" dirty="0">
                <a:latin typeface="Arial" panose="020B0604020202020204" pitchFamily="34" charset="0"/>
                <a:cs typeface="Arial" panose="020B0604020202020204" pitchFamily="34" charset="0"/>
              </a:rPr>
              <a:t>A</a:t>
            </a:r>
            <a:r>
              <a:rPr lang="en-GB" altLang="zh-CN" sz="1200" dirty="0">
                <a:latin typeface="Arial" panose="020B0604020202020204" pitchFamily="34" charset="0"/>
                <a:cs typeface="Arial" panose="020B0604020202020204" pitchFamily="34" charset="0"/>
              </a:rPr>
              <a:t> canary was used in coal mines to provide an advanced indication of a </a:t>
            </a:r>
            <a:r>
              <a:rPr lang="en-US" altLang="zh-CN" sz="1200" dirty="0">
                <a:latin typeface="Arial" panose="020B0604020202020204" pitchFamily="34" charset="0"/>
                <a:cs typeface="Arial" panose="020B0604020202020204" pitchFamily="34" charset="0"/>
              </a:rPr>
              <a:t>space</a:t>
            </a:r>
            <a:r>
              <a:rPr lang="en-GB" altLang="zh-CN" sz="1200" dirty="0">
                <a:latin typeface="Arial" panose="020B0604020202020204" pitchFamily="34" charset="0"/>
                <a:cs typeface="Arial" panose="020B0604020202020204" pitchFamily="34" charset="0"/>
              </a:rPr>
              <a:t> of</a:t>
            </a:r>
            <a:r>
              <a:rPr lang="zh-CN" altLang="en-US" sz="1200" dirty="0">
                <a:latin typeface="Arial" panose="020B0604020202020204" pitchFamily="34" charset="0"/>
                <a:cs typeface="Arial" panose="020B0604020202020204" pitchFamily="34" charset="0"/>
              </a:rPr>
              <a:t> </a:t>
            </a:r>
            <a:r>
              <a:rPr lang="en-GB" altLang="zh-CN" sz="1200" dirty="0">
                <a:latin typeface="Arial" panose="020B0604020202020204" pitchFamily="34" charset="0"/>
                <a:cs typeface="Arial" panose="020B0604020202020204" pitchFamily="34" charset="0"/>
              </a:rPr>
              <a:t>dangerous gasses</a:t>
            </a:r>
            <a:endParaRPr lang="en-DE" sz="1200" dirty="0">
              <a:latin typeface="Arial" panose="020B0604020202020204" pitchFamily="34" charset="0"/>
              <a:cs typeface="Arial" panose="020B0604020202020204" pitchFamily="34" charset="0"/>
            </a:endParaRPr>
          </a:p>
        </p:txBody>
      </p:sp>
      <p:pic>
        <p:nvPicPr>
          <p:cNvPr id="9221" name="Picture 5" descr="0x0A: Information Leaks [Security Summer School]">
            <a:extLst>
              <a:ext uri="{FF2B5EF4-FFF2-40B4-BE49-F238E27FC236}">
                <a16:creationId xmlns:a16="http://schemas.microsoft.com/office/drawing/2014/main" id="{2B1A9DF8-0575-23A7-927D-C3AA9E49269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70501" y="2374902"/>
            <a:ext cx="2049659" cy="250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2876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EA14-9017-7A70-3A59-1E10BB79117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62A38C-CD13-82F0-0FA4-181BA69AA9B4}"/>
              </a:ext>
            </a:extLst>
          </p:cNvPr>
          <p:cNvSpPr>
            <a:spLocks noGrp="1"/>
          </p:cNvSpPr>
          <p:nvPr>
            <p:ph type="sldNum" sz="quarter" idx="11"/>
          </p:nvPr>
        </p:nvSpPr>
        <p:spPr/>
        <p:txBody>
          <a:bodyPr/>
          <a:lstStyle/>
          <a:p>
            <a:fld id="{CE58CB1E-F828-4F11-99E0-327109AF9DA4}" type="slidenum">
              <a:rPr lang="de-DE" smtClean="0"/>
              <a:pPr/>
              <a:t>21</a:t>
            </a:fld>
            <a:endParaRPr lang="de-DE" dirty="0"/>
          </a:p>
        </p:txBody>
      </p:sp>
      <p:sp>
        <p:nvSpPr>
          <p:cNvPr id="5" name="Title 4">
            <a:extLst>
              <a:ext uri="{FF2B5EF4-FFF2-40B4-BE49-F238E27FC236}">
                <a16:creationId xmlns:a16="http://schemas.microsoft.com/office/drawing/2014/main" id="{8F6DA87D-A144-3493-0A29-57A4345CA645}"/>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456C051B-B2F5-3A12-0D29-A1AAD821E9D6}"/>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Summary</a:t>
            </a:r>
          </a:p>
        </p:txBody>
      </p:sp>
      <p:sp>
        <p:nvSpPr>
          <p:cNvPr id="6" name="TextBox 5">
            <a:extLst>
              <a:ext uri="{FF2B5EF4-FFF2-40B4-BE49-F238E27FC236}">
                <a16:creationId xmlns:a16="http://schemas.microsoft.com/office/drawing/2014/main" id="{830E1857-E257-33A8-BF46-C849F6E47737}"/>
              </a:ext>
            </a:extLst>
          </p:cNvPr>
          <p:cNvSpPr txBox="1"/>
          <p:nvPr/>
        </p:nvSpPr>
        <p:spPr>
          <a:xfrm>
            <a:off x="834118" y="3105084"/>
            <a:ext cx="7290486" cy="1200329"/>
          </a:xfrm>
          <a:prstGeom prst="rect">
            <a:avLst/>
          </a:prstGeom>
          <a:noFill/>
        </p:spPr>
        <p:txBody>
          <a:bodyPr wrap="square">
            <a:spAutoFit/>
          </a:bodyPr>
          <a:lstStyle/>
          <a:p>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Low-level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memory-based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attacks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are</a:t>
            </a:r>
            <a:r>
              <a:rPr lang="zh-CN" altLang="en-US"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where</a:t>
            </a:r>
            <a:r>
              <a:rPr lang="zh-CN" altLang="en-US" i="1"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the</a:t>
            </a:r>
            <a:r>
              <a:rPr lang="zh-CN" altLang="en-US" i="1"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software</a:t>
            </a:r>
            <a:r>
              <a:rPr lang="zh-CN" altLang="en-US" i="1"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security</a:t>
            </a:r>
            <a:r>
              <a:rPr lang="zh-CN" altLang="en-US" i="1"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story</a:t>
            </a:r>
            <a:r>
              <a:rPr lang="zh-CN" altLang="en-US" i="1"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begins</a:t>
            </a:r>
            <a:r>
              <a:rPr lang="en-US" altLang="zh-CN" dirty="0">
                <a:latin typeface="Arial" panose="020B0604020202020204" pitchFamily="34" charset="0"/>
                <a:cs typeface="Arial" panose="020B0604020202020204" pitchFamily="34" charset="0"/>
              </a:rPr>
              <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cornerstone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entire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cyber-security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systemization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knowledge.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Security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analytics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and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hacking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nowadays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are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still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following</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principles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of</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low-level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security.</a:t>
            </a:r>
            <a:endParaRPr lang="en-GB"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67D61D4-3922-72C9-7732-A51E11B44FF9}"/>
              </a:ext>
            </a:extLst>
          </p:cNvPr>
          <p:cNvSpPr txBox="1"/>
          <p:nvPr/>
        </p:nvSpPr>
        <p:spPr>
          <a:xfrm>
            <a:off x="732321" y="2860179"/>
            <a:ext cx="548640" cy="1107996"/>
          </a:xfrm>
          <a:prstGeom prst="rect">
            <a:avLst/>
          </a:prstGeom>
          <a:noFill/>
        </p:spPr>
        <p:txBody>
          <a:bodyPr wrap="square" rtlCol="0">
            <a:spAutoFit/>
          </a:bodyPr>
          <a:lstStyle/>
          <a:p>
            <a:r>
              <a:rPr lang="en-US" altLang="zh-CN" sz="6600" dirty="0">
                <a:solidFill>
                  <a:schemeClr val="bg1">
                    <a:lumMod val="50000"/>
                  </a:schemeClr>
                </a:solidFill>
                <a:latin typeface="+mn-lt"/>
              </a:rPr>
              <a:t>“</a:t>
            </a:r>
            <a:endParaRPr lang="en-US" sz="6600" dirty="0">
              <a:solidFill>
                <a:schemeClr val="bg1">
                  <a:lumMod val="50000"/>
                </a:schemeClr>
              </a:solidFill>
              <a:latin typeface="+mn-lt"/>
            </a:endParaRPr>
          </a:p>
        </p:txBody>
      </p:sp>
      <p:sp>
        <p:nvSpPr>
          <p:cNvPr id="8" name="TextBox 7">
            <a:extLst>
              <a:ext uri="{FF2B5EF4-FFF2-40B4-BE49-F238E27FC236}">
                <a16:creationId xmlns:a16="http://schemas.microsoft.com/office/drawing/2014/main" id="{ECC9F349-D329-6736-41AE-88865038553D}"/>
              </a:ext>
            </a:extLst>
          </p:cNvPr>
          <p:cNvSpPr txBox="1"/>
          <p:nvPr/>
        </p:nvSpPr>
        <p:spPr>
          <a:xfrm>
            <a:off x="732321" y="1544704"/>
            <a:ext cx="548640" cy="1107996"/>
          </a:xfrm>
          <a:prstGeom prst="rect">
            <a:avLst/>
          </a:prstGeom>
          <a:noFill/>
        </p:spPr>
        <p:txBody>
          <a:bodyPr wrap="square" rtlCol="0">
            <a:spAutoFit/>
          </a:bodyPr>
          <a:lstStyle/>
          <a:p>
            <a:r>
              <a:rPr lang="en-US" altLang="zh-CN" sz="6600" dirty="0">
                <a:solidFill>
                  <a:schemeClr val="bg1">
                    <a:lumMod val="50000"/>
                  </a:schemeClr>
                </a:solidFill>
                <a:latin typeface="+mn-lt"/>
              </a:rPr>
              <a:t>“</a:t>
            </a:r>
            <a:endParaRPr lang="en-US" sz="6600" dirty="0">
              <a:solidFill>
                <a:schemeClr val="bg1">
                  <a:lumMod val="50000"/>
                </a:schemeClr>
              </a:solidFill>
              <a:latin typeface="+mn-lt"/>
            </a:endParaRPr>
          </a:p>
        </p:txBody>
      </p:sp>
      <p:sp>
        <p:nvSpPr>
          <p:cNvPr id="4" name="TextBox 3">
            <a:extLst>
              <a:ext uri="{FF2B5EF4-FFF2-40B4-BE49-F238E27FC236}">
                <a16:creationId xmlns:a16="http://schemas.microsoft.com/office/drawing/2014/main" id="{FBD2B4FF-F897-F225-68A2-FC18F7B5ADAC}"/>
              </a:ext>
            </a:extLst>
          </p:cNvPr>
          <p:cNvSpPr txBox="1"/>
          <p:nvPr/>
        </p:nvSpPr>
        <p:spPr>
          <a:xfrm>
            <a:off x="834118" y="1470877"/>
            <a:ext cx="7290486" cy="1200329"/>
          </a:xfrm>
          <a:prstGeom prst="rect">
            <a:avLst/>
          </a:prstGeom>
          <a:noFill/>
        </p:spPr>
        <p:txBody>
          <a:bodyPr wrap="square">
            <a:spAutoFit/>
          </a:bodyPr>
          <a:lstStyle/>
          <a:p>
            <a:endParaRPr lang="en-GB" dirty="0">
              <a:latin typeface="Arial" panose="020B0604020202020204" pitchFamily="34" charset="0"/>
              <a:cs typeface="Arial" panose="020B0604020202020204" pitchFamily="34" charset="0"/>
            </a:endParaRPr>
          </a:p>
          <a:p>
            <a:r>
              <a:rPr lang="zh-CN" alt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The idea behind the </a:t>
            </a:r>
            <a:r>
              <a:rPr lang="en-US" altLang="zh-CN" dirty="0">
                <a:latin typeface="Arial" panose="020B0604020202020204" pitchFamily="34" charset="0"/>
                <a:cs typeface="Arial" panose="020B0604020202020204" pitchFamily="34" charset="0"/>
              </a:rPr>
              <a:t>low-level</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memory-based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attacks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(e.g.,</a:t>
            </a:r>
            <a:r>
              <a:rPr lang="zh-CN" alt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buffer overflow attack</a:t>
            </a:r>
            <a:r>
              <a:rPr lang="en-US" altLang="zh-CN" dirty="0">
                <a:latin typeface="Arial" panose="020B0604020202020204" pitchFamily="34" charset="0"/>
                <a:cs typeface="Arial" panose="020B0604020202020204" pitchFamily="34" charset="0"/>
              </a:rPr>
              <a:t>s)</a:t>
            </a:r>
            <a:r>
              <a:rPr lang="en-GB" dirty="0">
                <a:latin typeface="Arial" panose="020B0604020202020204" pitchFamily="34" charset="0"/>
                <a:cs typeface="Arial" panose="020B0604020202020204" pitchFamily="34" charset="0"/>
              </a:rPr>
              <a:t> is that the adversary is placing its own executable program, or exploit, in memory</a:t>
            </a:r>
            <a:r>
              <a:rPr lang="zh-CN" altLang="en-US" dirty="0">
                <a:latin typeface="Arial" panose="020B0604020202020204" pitchFamily="34" charset="0"/>
                <a:cs typeface="Arial" panose="020B0604020202020204" pitchFamily="34" charset="0"/>
              </a:rPr>
              <a:t> </a:t>
            </a:r>
            <a:r>
              <a:rPr lang="en-GB" dirty="0">
                <a:latin typeface="Arial" panose="020B0604020202020204" pitchFamily="34" charset="0"/>
                <a:cs typeface="Arial" panose="020B0604020202020204" pitchFamily="34" charset="0"/>
              </a:rPr>
              <a:t>and making it execute. </a:t>
            </a:r>
          </a:p>
        </p:txBody>
      </p:sp>
    </p:spTree>
    <p:extLst>
      <p:ext uri="{BB962C8B-B14F-4D97-AF65-F5344CB8AC3E}">
        <p14:creationId xmlns:p14="http://schemas.microsoft.com/office/powerpoint/2010/main" val="4246282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F74739-78D8-E539-7AC1-823612AB6AB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FFAF882-8D5A-CEE3-DE9C-0E1A62C4E89D}"/>
              </a:ext>
            </a:extLst>
          </p:cNvPr>
          <p:cNvSpPr txBox="1"/>
          <p:nvPr/>
        </p:nvSpPr>
        <p:spPr>
          <a:xfrm>
            <a:off x="591469" y="1073888"/>
            <a:ext cx="7812206" cy="584775"/>
          </a:xfrm>
          <a:prstGeom prst="rect">
            <a:avLst/>
          </a:prstGeom>
          <a:noFill/>
        </p:spPr>
        <p:txBody>
          <a:bodyPr wrap="square" rtlCol="0">
            <a:spAutoFit/>
          </a:bodyPr>
          <a:lstStyle/>
          <a:p>
            <a:r>
              <a:rPr lang="en-US" altLang="zh-CN" sz="3200" b="1" dirty="0">
                <a:solidFill>
                  <a:schemeClr val="accent1"/>
                </a:solidFill>
                <a:latin typeface="Arial" panose="020B0604020202020204" pitchFamily="34" charset="0"/>
                <a:cs typeface="Arial" panose="020B0604020202020204" pitchFamily="34" charset="0"/>
              </a:rPr>
              <a:t>Web</a:t>
            </a:r>
            <a:r>
              <a:rPr lang="zh-CN" altLang="en-US" sz="3200" b="1" dirty="0">
                <a:solidFill>
                  <a:schemeClr val="accent1"/>
                </a:solidFill>
                <a:latin typeface="Arial" panose="020B0604020202020204" pitchFamily="34" charset="0"/>
                <a:cs typeface="Arial" panose="020B0604020202020204" pitchFamily="34" charset="0"/>
              </a:rPr>
              <a:t> </a:t>
            </a:r>
            <a:r>
              <a:rPr lang="en-US" altLang="zh-CN" sz="3200" b="1" dirty="0">
                <a:solidFill>
                  <a:schemeClr val="accent1"/>
                </a:solidFill>
                <a:latin typeface="Arial" panose="020B0604020202020204" pitchFamily="34" charset="0"/>
                <a:cs typeface="Arial" panose="020B0604020202020204" pitchFamily="34" charset="0"/>
              </a:rPr>
              <a:t>Security</a:t>
            </a:r>
            <a:endParaRPr lang="en-DE" sz="3200" b="1" dirty="0">
              <a:solidFill>
                <a:schemeClr val="accent1"/>
              </a:solidFill>
              <a:latin typeface="Arial" panose="020B0604020202020204" pitchFamily="34" charset="0"/>
              <a:cs typeface="Arial" panose="020B0604020202020204" pitchFamily="34" charset="0"/>
            </a:endParaRPr>
          </a:p>
        </p:txBody>
      </p:sp>
      <p:sp>
        <p:nvSpPr>
          <p:cNvPr id="3" name="Content Placeholder 1">
            <a:extLst>
              <a:ext uri="{FF2B5EF4-FFF2-40B4-BE49-F238E27FC236}">
                <a16:creationId xmlns:a16="http://schemas.microsoft.com/office/drawing/2014/main" id="{06F1DF1F-E8BD-95F0-5CD6-4F6F467DB6B8}"/>
              </a:ext>
            </a:extLst>
          </p:cNvPr>
          <p:cNvSpPr txBox="1">
            <a:spLocks/>
          </p:cNvSpPr>
          <p:nvPr/>
        </p:nvSpPr>
        <p:spPr>
          <a:xfrm>
            <a:off x="591469" y="2014668"/>
            <a:ext cx="7812206" cy="760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Web</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Basics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HTTP</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SQL</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Injection</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Session</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Hijacking</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Cross-Site</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Request</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Forgery</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(CSRF)</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&amp;</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Cross-Site Scripting</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(XSS)</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Attacks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Case</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Study</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2491076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CC749-7ABB-4168-D12F-E9C66F7CD61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88D900-39B9-1877-74C5-1BD32BE45D39}"/>
              </a:ext>
            </a:extLst>
          </p:cNvPr>
          <p:cNvSpPr>
            <a:spLocks noGrp="1"/>
          </p:cNvSpPr>
          <p:nvPr>
            <p:ph type="sldNum" sz="quarter" idx="11"/>
          </p:nvPr>
        </p:nvSpPr>
        <p:spPr/>
        <p:txBody>
          <a:bodyPr/>
          <a:lstStyle/>
          <a:p>
            <a:fld id="{CE58CB1E-F828-4F11-99E0-327109AF9DA4}" type="slidenum">
              <a:rPr lang="de-DE" smtClean="0"/>
              <a:pPr/>
              <a:t>23</a:t>
            </a:fld>
            <a:endParaRPr lang="de-DE" dirty="0"/>
          </a:p>
        </p:txBody>
      </p:sp>
      <p:sp>
        <p:nvSpPr>
          <p:cNvPr id="5" name="Title 4">
            <a:extLst>
              <a:ext uri="{FF2B5EF4-FFF2-40B4-BE49-F238E27FC236}">
                <a16:creationId xmlns:a16="http://schemas.microsoft.com/office/drawing/2014/main" id="{DE7F90B9-7906-C7BC-2CAF-FE062AD0DAE5}"/>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E0C98166-7EEC-D832-35C5-5E72D934BDFA}"/>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Web</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Basics</a:t>
            </a:r>
          </a:p>
        </p:txBody>
      </p:sp>
      <p:pic>
        <p:nvPicPr>
          <p:cNvPr id="4" name="Picture 3">
            <a:extLst>
              <a:ext uri="{FF2B5EF4-FFF2-40B4-BE49-F238E27FC236}">
                <a16:creationId xmlns:a16="http://schemas.microsoft.com/office/drawing/2014/main" id="{8110A4CC-CFD6-9D93-7684-4F125114EEA6}"/>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146270" y="1459922"/>
            <a:ext cx="4404307" cy="2307532"/>
          </a:xfrm>
          <a:prstGeom prst="rect">
            <a:avLst/>
          </a:prstGeom>
        </p:spPr>
      </p:pic>
      <p:sp>
        <p:nvSpPr>
          <p:cNvPr id="6" name="TextBox 5">
            <a:extLst>
              <a:ext uri="{FF2B5EF4-FFF2-40B4-BE49-F238E27FC236}">
                <a16:creationId xmlns:a16="http://schemas.microsoft.com/office/drawing/2014/main" id="{264EE9C6-7150-13C6-FB21-A9AE0F17D837}"/>
              </a:ext>
            </a:extLst>
          </p:cNvPr>
          <p:cNvSpPr txBox="1"/>
          <p:nvPr/>
        </p:nvSpPr>
        <p:spPr>
          <a:xfrm>
            <a:off x="2777730" y="3767454"/>
            <a:ext cx="2492761" cy="830997"/>
          </a:xfrm>
          <a:prstGeom prst="rect">
            <a:avLst/>
          </a:prstGeom>
          <a:noFill/>
        </p:spPr>
        <p:txBody>
          <a:bodyPr wrap="square">
            <a:spAutoFit/>
          </a:bodyPr>
          <a:lstStyle/>
          <a:p>
            <a:pPr algn="ctr">
              <a:spcAft>
                <a:spcPts val="600"/>
              </a:spcAft>
            </a:pPr>
            <a:r>
              <a:rPr lang="en-DE" altLang="zh-CN" sz="1600" dirty="0">
                <a:latin typeface="Arial" panose="020B0604020202020204" pitchFamily="34" charset="0"/>
                <a:cs typeface="Arial" panose="020B0604020202020204" pitchFamily="34" charset="0"/>
              </a:rPr>
              <a:t>User</a:t>
            </a:r>
            <a:r>
              <a:rPr lang="en-US" altLang="zh-CN" sz="1600" dirty="0">
                <a:latin typeface="Arial" panose="020B0604020202020204" pitchFamily="34" charset="0"/>
                <a:cs typeface="Arial" panose="020B0604020202020204" pitchFamily="34" charset="0"/>
              </a:rPr>
              <a:t>-owned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data</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stored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locally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and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handled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by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browser</a:t>
            </a:r>
            <a:endParaRPr lang="en-GB" sz="1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23CC657-C156-66BB-DC8B-2959855487E4}"/>
              </a:ext>
            </a:extLst>
          </p:cNvPr>
          <p:cNvSpPr txBox="1"/>
          <p:nvPr/>
        </p:nvSpPr>
        <p:spPr>
          <a:xfrm>
            <a:off x="5368966" y="3767454"/>
            <a:ext cx="2735698" cy="830997"/>
          </a:xfrm>
          <a:prstGeom prst="rect">
            <a:avLst/>
          </a:prstGeom>
          <a:noFill/>
        </p:spPr>
        <p:txBody>
          <a:bodyPr wrap="square">
            <a:spAutoFit/>
          </a:bodyPr>
          <a:lstStyle/>
          <a:p>
            <a:pPr algn="ctr">
              <a:spcAft>
                <a:spcPts val="600"/>
              </a:spcAft>
            </a:pPr>
            <a:r>
              <a:rPr lang="en-US" altLang="zh-CN" sz="1600" dirty="0">
                <a:latin typeface="Arial" panose="020B0604020202020204" pitchFamily="34" charset="0"/>
                <a:cs typeface="Arial" panose="020B0604020202020204" pitchFamily="34" charset="0"/>
              </a:rPr>
              <a:t>The database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separate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entity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and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physically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located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server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side</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2399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CEE1B-0427-8D4A-123E-2AF9D503368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643FF5F-4479-FECB-2AD5-C5831BCE6343}"/>
              </a:ext>
            </a:extLst>
          </p:cNvPr>
          <p:cNvSpPr>
            <a:spLocks noGrp="1"/>
          </p:cNvSpPr>
          <p:nvPr>
            <p:ph type="sldNum" sz="quarter" idx="11"/>
          </p:nvPr>
        </p:nvSpPr>
        <p:spPr>
          <a:xfrm>
            <a:off x="6774934" y="4841733"/>
            <a:ext cx="2052074" cy="273844"/>
          </a:xfrm>
        </p:spPr>
        <p:txBody>
          <a:bodyPr/>
          <a:lstStyle/>
          <a:p>
            <a:fld id="{CE58CB1E-F828-4F11-99E0-327109AF9DA4}" type="slidenum">
              <a:rPr lang="de-DE" smtClean="0"/>
              <a:pPr/>
              <a:t>24</a:t>
            </a:fld>
            <a:endParaRPr lang="de-DE" dirty="0"/>
          </a:p>
        </p:txBody>
      </p:sp>
      <p:sp>
        <p:nvSpPr>
          <p:cNvPr id="5" name="Title 4">
            <a:extLst>
              <a:ext uri="{FF2B5EF4-FFF2-40B4-BE49-F238E27FC236}">
                <a16:creationId xmlns:a16="http://schemas.microsoft.com/office/drawing/2014/main" id="{BEB6EF32-8337-ED53-EA68-03825B194B7C}"/>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C9FA8D6B-772B-EF1A-4FC3-CE7CDDE4E27F}"/>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Web</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Basics</a:t>
            </a:r>
          </a:p>
        </p:txBody>
      </p:sp>
      <p:sp>
        <p:nvSpPr>
          <p:cNvPr id="6" name="TextBox 5">
            <a:extLst>
              <a:ext uri="{FF2B5EF4-FFF2-40B4-BE49-F238E27FC236}">
                <a16:creationId xmlns:a16="http://schemas.microsoft.com/office/drawing/2014/main" id="{B8F47ADB-3511-7867-191B-3173FCAB6505}"/>
              </a:ext>
            </a:extLst>
          </p:cNvPr>
          <p:cNvSpPr txBox="1"/>
          <p:nvPr/>
        </p:nvSpPr>
        <p:spPr>
          <a:xfrm>
            <a:off x="471267" y="1396116"/>
            <a:ext cx="7434775" cy="2215991"/>
          </a:xfrm>
          <a:prstGeom prst="rect">
            <a:avLst/>
          </a:prstGeom>
          <a:noFill/>
        </p:spPr>
        <p:txBody>
          <a:bodyPr wrap="square">
            <a:spAutoFit/>
          </a:bodyPr>
          <a:lstStyle/>
          <a:p>
            <a:r>
              <a:rPr lang="en-GB" dirty="0">
                <a:solidFill>
                  <a:srgbClr val="000000"/>
                </a:solidFill>
                <a:effectLst/>
                <a:latin typeface="Arial" panose="020B0604020202020204" pitchFamily="34" charset="0"/>
                <a:cs typeface="Arial" panose="020B0604020202020204" pitchFamily="34" charset="0"/>
              </a:rPr>
              <a:t>Interacting with web servers</a:t>
            </a:r>
            <a:r>
              <a:rPr lang="en-US" altLang="zh-CN" dirty="0">
                <a:solidFill>
                  <a:srgbClr val="000000"/>
                </a:solidFill>
                <a:effectLst/>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altLang="zh-CN" dirty="0">
                <a:solidFill>
                  <a:srgbClr val="000000"/>
                </a:solidFill>
                <a:latin typeface="Arial" panose="020B0604020202020204" pitchFamily="34" charset="0"/>
                <a:cs typeface="Arial" panose="020B0604020202020204" pitchFamily="34" charset="0"/>
              </a:rPr>
              <a:t>Resources</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which</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are</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identified</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by</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URL</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(universal</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resource</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locator)</a:t>
            </a:r>
          </a:p>
          <a:p>
            <a:pPr marL="285750" indent="-285750">
              <a:buFont typeface="Arial" panose="020B0604020202020204" pitchFamily="34" charset="0"/>
              <a:buChar char="•"/>
            </a:pPr>
            <a:endParaRPr lang="en-US"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solidFill>
                <a:srgbClr val="000000"/>
              </a:solidFill>
              <a:latin typeface="Arial" panose="020B0604020202020204" pitchFamily="34" charset="0"/>
              <a:cs typeface="Arial" panose="020B0604020202020204" pitchFamily="34" charset="0"/>
            </a:endParaRPr>
          </a:p>
          <a:p>
            <a:endParaRPr lang="en-US" altLang="zh-CN" dirty="0">
              <a:solidFill>
                <a:srgbClr val="000000"/>
              </a:solidFill>
              <a:latin typeface="Arial" panose="020B0604020202020204" pitchFamily="34" charset="0"/>
              <a:cs typeface="Arial" panose="020B0604020202020204" pitchFamily="34" charset="0"/>
            </a:endParaRPr>
          </a:p>
          <a:p>
            <a:endParaRPr lang="en-US" altLang="zh-CN" sz="1200" dirty="0">
              <a:solidFill>
                <a:srgbClr val="000000"/>
              </a:solidFill>
              <a:latin typeface="Arial" panose="020B0604020202020204" pitchFamily="34" charset="0"/>
              <a:cs typeface="Arial" panose="020B0604020202020204" pitchFamily="34" charset="0"/>
            </a:endParaRPr>
          </a:p>
          <a:p>
            <a:endParaRPr lang="en-US" altLang="zh-CN" dirty="0">
              <a:solidFill>
                <a:srgbClr val="000000"/>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rgbClr val="000000"/>
                </a:solidFill>
                <a:latin typeface="Arial" panose="020B0604020202020204" pitchFamily="34" charset="0"/>
                <a:cs typeface="Arial" panose="020B0604020202020204" pitchFamily="34" charset="0"/>
              </a:rPr>
              <a:t>Path</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to</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resource</a:t>
            </a:r>
            <a:r>
              <a:rPr lang="zh-CN" altLang="en-US"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arguments.</a:t>
            </a:r>
            <a:endParaRPr lang="en-GB" dirty="0">
              <a:solidFill>
                <a:srgbClr val="000000"/>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18F5EBA-61A4-18FE-DB50-0B6C86404E28}"/>
              </a:ext>
            </a:extLst>
          </p:cNvPr>
          <p:cNvSpPr txBox="1"/>
          <p:nvPr/>
        </p:nvSpPr>
        <p:spPr>
          <a:xfrm>
            <a:off x="942536" y="2042446"/>
            <a:ext cx="5190977" cy="369332"/>
          </a:xfrm>
          <a:prstGeom prst="rect">
            <a:avLst/>
          </a:prstGeom>
          <a:noFill/>
        </p:spPr>
        <p:txBody>
          <a:bodyPr wrap="square">
            <a:spAutoFit/>
          </a:bodyPr>
          <a:lstStyle/>
          <a:p>
            <a:r>
              <a:rPr lang="en-US" altLang="zh-CN" dirty="0"/>
              <a:t>E.g.,</a:t>
            </a:r>
            <a:r>
              <a:rPr lang="zh-CN" altLang="en-US" dirty="0"/>
              <a:t> </a:t>
            </a:r>
            <a:r>
              <a:rPr lang="en-DE" dirty="0"/>
              <a:t>https://www.cs.umd.edu/~mwh/index.html</a:t>
            </a:r>
          </a:p>
        </p:txBody>
      </p:sp>
      <p:cxnSp>
        <p:nvCxnSpPr>
          <p:cNvPr id="13" name="Straight Connector 12">
            <a:extLst>
              <a:ext uri="{FF2B5EF4-FFF2-40B4-BE49-F238E27FC236}">
                <a16:creationId xmlns:a16="http://schemas.microsoft.com/office/drawing/2014/main" id="{C3259845-73AE-08A6-A3C9-A01768316E35}"/>
              </a:ext>
            </a:extLst>
          </p:cNvPr>
          <p:cNvCxnSpPr/>
          <p:nvPr/>
        </p:nvCxnSpPr>
        <p:spPr>
          <a:xfrm>
            <a:off x="1529395" y="2411778"/>
            <a:ext cx="68782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DAA0240-E2EF-FABE-8AB7-513B7211A765}"/>
              </a:ext>
            </a:extLst>
          </p:cNvPr>
          <p:cNvCxnSpPr>
            <a:cxnSpLocks/>
          </p:cNvCxnSpPr>
          <p:nvPr/>
        </p:nvCxnSpPr>
        <p:spPr>
          <a:xfrm>
            <a:off x="2272514" y="2415353"/>
            <a:ext cx="1724951"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483574-5F56-DCB2-B76A-FD860B812BB9}"/>
              </a:ext>
            </a:extLst>
          </p:cNvPr>
          <p:cNvCxnSpPr>
            <a:cxnSpLocks/>
          </p:cNvCxnSpPr>
          <p:nvPr/>
        </p:nvCxnSpPr>
        <p:spPr>
          <a:xfrm>
            <a:off x="4043322" y="2411778"/>
            <a:ext cx="1724951"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7C80DFA-2ED7-B556-81D8-D8A93704FABF}"/>
              </a:ext>
            </a:extLst>
          </p:cNvPr>
          <p:cNvSpPr txBox="1"/>
          <p:nvPr/>
        </p:nvSpPr>
        <p:spPr>
          <a:xfrm>
            <a:off x="1472110" y="2410837"/>
            <a:ext cx="4296164" cy="276999"/>
          </a:xfrm>
          <a:prstGeom prst="rect">
            <a:avLst/>
          </a:prstGeom>
          <a:noFill/>
        </p:spPr>
        <p:txBody>
          <a:bodyPr wrap="square">
            <a:spAutoFit/>
          </a:bodyPr>
          <a:lstStyle/>
          <a:p>
            <a:r>
              <a:rPr lang="en-US" altLang="zh-CN" sz="1200" b="1" dirty="0">
                <a:solidFill>
                  <a:schemeClr val="accent5">
                    <a:lumMod val="75000"/>
                  </a:schemeClr>
                </a:solidFill>
              </a:rPr>
              <a:t>Protocol</a:t>
            </a:r>
            <a:r>
              <a:rPr lang="zh-CN" altLang="en-US" sz="1200" b="1" dirty="0">
                <a:solidFill>
                  <a:schemeClr val="accent5">
                    <a:lumMod val="75000"/>
                  </a:schemeClr>
                </a:solidFill>
              </a:rPr>
              <a:t>        </a:t>
            </a:r>
            <a:r>
              <a:rPr lang="en-US" altLang="zh-CN" sz="1200" b="1" dirty="0">
                <a:solidFill>
                  <a:schemeClr val="accent5">
                    <a:lumMod val="75000"/>
                  </a:schemeClr>
                </a:solidFill>
              </a:rPr>
              <a:t>Hostname/Server</a:t>
            </a:r>
            <a:r>
              <a:rPr lang="zh-CN" altLang="en-US" sz="1200" b="1" dirty="0">
                <a:solidFill>
                  <a:schemeClr val="accent5">
                    <a:lumMod val="75000"/>
                  </a:schemeClr>
                </a:solidFill>
              </a:rPr>
              <a:t>            </a:t>
            </a:r>
            <a:r>
              <a:rPr lang="en-US" altLang="zh-CN" sz="1200" b="1" dirty="0">
                <a:solidFill>
                  <a:schemeClr val="accent5">
                    <a:lumMod val="75000"/>
                  </a:schemeClr>
                </a:solidFill>
              </a:rPr>
              <a:t>Path</a:t>
            </a:r>
            <a:r>
              <a:rPr lang="zh-CN" altLang="en-US" sz="1200" b="1" dirty="0">
                <a:solidFill>
                  <a:schemeClr val="accent5">
                    <a:lumMod val="75000"/>
                  </a:schemeClr>
                </a:solidFill>
              </a:rPr>
              <a:t> </a:t>
            </a:r>
            <a:r>
              <a:rPr lang="en-US" altLang="zh-CN" sz="1200" b="1" dirty="0">
                <a:solidFill>
                  <a:schemeClr val="accent5">
                    <a:lumMod val="75000"/>
                  </a:schemeClr>
                </a:solidFill>
              </a:rPr>
              <a:t>to</a:t>
            </a:r>
            <a:r>
              <a:rPr lang="zh-CN" altLang="en-US" sz="1200" b="1" dirty="0">
                <a:solidFill>
                  <a:schemeClr val="accent5">
                    <a:lumMod val="75000"/>
                  </a:schemeClr>
                </a:solidFill>
              </a:rPr>
              <a:t> </a:t>
            </a:r>
            <a:r>
              <a:rPr lang="en-US" altLang="zh-CN" sz="1200" b="1" dirty="0">
                <a:solidFill>
                  <a:schemeClr val="accent5">
                    <a:lumMod val="75000"/>
                  </a:schemeClr>
                </a:solidFill>
              </a:rPr>
              <a:t>a</a:t>
            </a:r>
            <a:r>
              <a:rPr lang="zh-CN" altLang="en-US" sz="1200" b="1" dirty="0">
                <a:solidFill>
                  <a:schemeClr val="accent5">
                    <a:lumMod val="75000"/>
                  </a:schemeClr>
                </a:solidFill>
              </a:rPr>
              <a:t> </a:t>
            </a:r>
            <a:r>
              <a:rPr lang="en-US" altLang="zh-CN" sz="1200" b="1" dirty="0">
                <a:solidFill>
                  <a:schemeClr val="accent5">
                    <a:lumMod val="75000"/>
                  </a:schemeClr>
                </a:solidFill>
              </a:rPr>
              <a:t>resource</a:t>
            </a:r>
            <a:endParaRPr lang="en-DE" sz="1200" b="1" dirty="0">
              <a:solidFill>
                <a:schemeClr val="accent5">
                  <a:lumMod val="75000"/>
                </a:schemeClr>
              </a:solidFill>
            </a:endParaRPr>
          </a:p>
        </p:txBody>
      </p:sp>
      <p:sp>
        <p:nvSpPr>
          <p:cNvPr id="18" name="TextBox 17">
            <a:extLst>
              <a:ext uri="{FF2B5EF4-FFF2-40B4-BE49-F238E27FC236}">
                <a16:creationId xmlns:a16="http://schemas.microsoft.com/office/drawing/2014/main" id="{F0A25147-246D-17D1-FA5B-7DB700A573B7}"/>
              </a:ext>
            </a:extLst>
          </p:cNvPr>
          <p:cNvSpPr txBox="1"/>
          <p:nvPr/>
        </p:nvSpPr>
        <p:spPr>
          <a:xfrm>
            <a:off x="942535" y="3539302"/>
            <a:ext cx="5832399" cy="369332"/>
          </a:xfrm>
          <a:prstGeom prst="rect">
            <a:avLst/>
          </a:prstGeom>
          <a:noFill/>
        </p:spPr>
        <p:txBody>
          <a:bodyPr wrap="square">
            <a:spAutoFit/>
          </a:bodyPr>
          <a:lstStyle/>
          <a:p>
            <a:r>
              <a:rPr lang="en-US" altLang="zh-CN" dirty="0"/>
              <a:t>E.g.,</a:t>
            </a:r>
            <a:r>
              <a:rPr lang="zh-CN" altLang="en-US" dirty="0"/>
              <a:t> </a:t>
            </a:r>
            <a:r>
              <a:rPr lang="en-GB" dirty="0"/>
              <a:t>http://</a:t>
            </a:r>
            <a:r>
              <a:rPr lang="en-GB" dirty="0" err="1"/>
              <a:t>facebook.com</a:t>
            </a:r>
            <a:r>
              <a:rPr lang="en-GB" dirty="0"/>
              <a:t>/</a:t>
            </a:r>
            <a:r>
              <a:rPr lang="en-GB" dirty="0" err="1"/>
              <a:t>delete.php</a:t>
            </a:r>
            <a:r>
              <a:rPr lang="en-US" altLang="zh-CN" dirty="0"/>
              <a:t>?f=joe123&amp;w=16</a:t>
            </a:r>
          </a:p>
        </p:txBody>
      </p:sp>
      <p:cxnSp>
        <p:nvCxnSpPr>
          <p:cNvPr id="19" name="Straight Connector 18">
            <a:extLst>
              <a:ext uri="{FF2B5EF4-FFF2-40B4-BE49-F238E27FC236}">
                <a16:creationId xmlns:a16="http://schemas.microsoft.com/office/drawing/2014/main" id="{7897DA34-0F74-7E34-C164-289FDB8F3458}"/>
              </a:ext>
            </a:extLst>
          </p:cNvPr>
          <p:cNvCxnSpPr>
            <a:cxnSpLocks/>
          </p:cNvCxnSpPr>
          <p:nvPr/>
        </p:nvCxnSpPr>
        <p:spPr>
          <a:xfrm>
            <a:off x="1529394" y="3882130"/>
            <a:ext cx="570869"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69065A-C7AE-9607-B23A-E1C6F691DAB4}"/>
              </a:ext>
            </a:extLst>
          </p:cNvPr>
          <p:cNvCxnSpPr>
            <a:cxnSpLocks/>
          </p:cNvCxnSpPr>
          <p:nvPr/>
        </p:nvCxnSpPr>
        <p:spPr>
          <a:xfrm>
            <a:off x="2133783" y="3885705"/>
            <a:ext cx="2562926"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AB17A51-23AE-43E1-D879-9BDC3024209A}"/>
              </a:ext>
            </a:extLst>
          </p:cNvPr>
          <p:cNvCxnSpPr>
            <a:cxnSpLocks/>
          </p:cNvCxnSpPr>
          <p:nvPr/>
        </p:nvCxnSpPr>
        <p:spPr>
          <a:xfrm>
            <a:off x="4752934" y="3882130"/>
            <a:ext cx="1724951"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321E5E1-8395-527B-0013-6EF75DF4DB27}"/>
              </a:ext>
            </a:extLst>
          </p:cNvPr>
          <p:cNvSpPr txBox="1"/>
          <p:nvPr/>
        </p:nvSpPr>
        <p:spPr>
          <a:xfrm>
            <a:off x="1406738" y="3882130"/>
            <a:ext cx="5484599" cy="276999"/>
          </a:xfrm>
          <a:prstGeom prst="rect">
            <a:avLst/>
          </a:prstGeom>
          <a:noFill/>
        </p:spPr>
        <p:txBody>
          <a:bodyPr wrap="square">
            <a:spAutoFit/>
          </a:bodyPr>
          <a:lstStyle/>
          <a:p>
            <a:r>
              <a:rPr lang="en-US" altLang="zh-CN" sz="1200" b="1" dirty="0">
                <a:solidFill>
                  <a:schemeClr val="accent5">
                    <a:lumMod val="75000"/>
                  </a:schemeClr>
                </a:solidFill>
              </a:rPr>
              <a:t>Protocol</a:t>
            </a:r>
            <a:r>
              <a:rPr lang="zh-CN" altLang="en-US" sz="1200" b="1" dirty="0">
                <a:solidFill>
                  <a:schemeClr val="accent5">
                    <a:lumMod val="75000"/>
                  </a:schemeClr>
                </a:solidFill>
              </a:rPr>
              <a:t>            </a:t>
            </a:r>
            <a:r>
              <a:rPr lang="en-US" altLang="zh-CN" sz="1200" b="1" dirty="0">
                <a:solidFill>
                  <a:schemeClr val="accent5">
                    <a:lumMod val="75000"/>
                  </a:schemeClr>
                </a:solidFill>
              </a:rPr>
              <a:t>Hostname/Server</a:t>
            </a:r>
            <a:r>
              <a:rPr lang="zh-CN" altLang="en-US" sz="1200" b="1" dirty="0">
                <a:solidFill>
                  <a:schemeClr val="accent5">
                    <a:lumMod val="75000"/>
                  </a:schemeClr>
                </a:solidFill>
              </a:rPr>
              <a:t>                 </a:t>
            </a:r>
            <a:r>
              <a:rPr lang="en-US" altLang="zh-CN" sz="1200" b="1" dirty="0">
                <a:solidFill>
                  <a:schemeClr val="accent5">
                    <a:lumMod val="75000"/>
                  </a:schemeClr>
                </a:solidFill>
              </a:rPr>
              <a:t>Path</a:t>
            </a:r>
            <a:r>
              <a:rPr lang="zh-CN" altLang="en-US" sz="1200" b="1" dirty="0">
                <a:solidFill>
                  <a:schemeClr val="accent5">
                    <a:lumMod val="75000"/>
                  </a:schemeClr>
                </a:solidFill>
              </a:rPr>
              <a:t> </a:t>
            </a:r>
            <a:r>
              <a:rPr lang="en-US" altLang="zh-CN" sz="1200" b="1" dirty="0">
                <a:solidFill>
                  <a:schemeClr val="accent5">
                    <a:lumMod val="75000"/>
                  </a:schemeClr>
                </a:solidFill>
              </a:rPr>
              <a:t>to</a:t>
            </a:r>
            <a:r>
              <a:rPr lang="zh-CN" altLang="en-US" sz="1200" b="1" dirty="0">
                <a:solidFill>
                  <a:schemeClr val="accent5">
                    <a:lumMod val="75000"/>
                  </a:schemeClr>
                </a:solidFill>
              </a:rPr>
              <a:t> </a:t>
            </a:r>
            <a:r>
              <a:rPr lang="en-US" altLang="zh-CN" sz="1200" b="1" dirty="0">
                <a:solidFill>
                  <a:schemeClr val="accent5">
                    <a:lumMod val="75000"/>
                  </a:schemeClr>
                </a:solidFill>
              </a:rPr>
              <a:t>a</a:t>
            </a:r>
            <a:r>
              <a:rPr lang="zh-CN" altLang="en-US" sz="1200" b="1" dirty="0">
                <a:solidFill>
                  <a:schemeClr val="accent5">
                    <a:lumMod val="75000"/>
                  </a:schemeClr>
                </a:solidFill>
              </a:rPr>
              <a:t> </a:t>
            </a:r>
            <a:r>
              <a:rPr lang="en-US" altLang="zh-CN" sz="1200" b="1" dirty="0">
                <a:solidFill>
                  <a:schemeClr val="accent5">
                    <a:lumMod val="75000"/>
                  </a:schemeClr>
                </a:solidFill>
              </a:rPr>
              <a:t>resource</a:t>
            </a:r>
            <a:r>
              <a:rPr lang="zh-CN" altLang="en-US" sz="1200" b="1" dirty="0">
                <a:solidFill>
                  <a:schemeClr val="accent5">
                    <a:lumMod val="75000"/>
                  </a:schemeClr>
                </a:solidFill>
              </a:rPr>
              <a:t> </a:t>
            </a:r>
            <a:r>
              <a:rPr lang="en-US" altLang="zh-CN" sz="1200" b="1" dirty="0">
                <a:solidFill>
                  <a:schemeClr val="accent5">
                    <a:lumMod val="75000"/>
                  </a:schemeClr>
                </a:solidFill>
              </a:rPr>
              <a:t>argument</a:t>
            </a:r>
            <a:r>
              <a:rPr lang="zh-CN" altLang="en-US" sz="1200" b="1" dirty="0">
                <a:solidFill>
                  <a:schemeClr val="accent5">
                    <a:lumMod val="75000"/>
                  </a:schemeClr>
                </a:solidFill>
              </a:rPr>
              <a:t> </a:t>
            </a:r>
            <a:endParaRPr lang="en-DE" sz="1200" b="1" dirty="0">
              <a:solidFill>
                <a:schemeClr val="accent5">
                  <a:lumMod val="75000"/>
                </a:schemeClr>
              </a:solidFill>
            </a:endParaRPr>
          </a:p>
        </p:txBody>
      </p:sp>
      <p:sp>
        <p:nvSpPr>
          <p:cNvPr id="26" name="TextBox 25">
            <a:extLst>
              <a:ext uri="{FF2B5EF4-FFF2-40B4-BE49-F238E27FC236}">
                <a16:creationId xmlns:a16="http://schemas.microsoft.com/office/drawing/2014/main" id="{6D68294E-11BB-CEC8-F20E-66A6FBD0B852}"/>
              </a:ext>
            </a:extLst>
          </p:cNvPr>
          <p:cNvSpPr txBox="1"/>
          <p:nvPr/>
        </p:nvSpPr>
        <p:spPr>
          <a:xfrm>
            <a:off x="1023392" y="4167094"/>
            <a:ext cx="7362072" cy="523220"/>
          </a:xfrm>
          <a:prstGeom prst="rect">
            <a:avLst/>
          </a:prstGeom>
          <a:noFill/>
          <a:ln>
            <a:solidFill>
              <a:schemeClr val="tx1"/>
            </a:solidFill>
          </a:ln>
        </p:spPr>
        <p:txBody>
          <a:bodyPr wrap="square">
            <a:spAutoFit/>
          </a:bodyPr>
          <a:lstStyle/>
          <a:p>
            <a:r>
              <a:rPr lang="en-GB" sz="1400" dirty="0"/>
              <a:t>Here, the file </a:t>
            </a:r>
            <a:r>
              <a:rPr lang="en-GB" sz="1400" dirty="0" err="1">
                <a:latin typeface="Consolas" panose="020B0609020204030204" pitchFamily="49" charset="0"/>
                <a:cs typeface="Consolas" panose="020B0609020204030204" pitchFamily="49" charset="0"/>
              </a:rPr>
              <a:t>delete.php</a:t>
            </a:r>
            <a:r>
              <a:rPr lang="en-GB" sz="1400" dirty="0"/>
              <a:t> is dynamic content</a:t>
            </a:r>
            <a:r>
              <a:rPr lang="en-US" altLang="zh-CN" sz="1400" dirty="0"/>
              <a:t>,</a:t>
            </a:r>
            <a:r>
              <a:rPr lang="zh-CN" altLang="en-US" sz="1400" dirty="0"/>
              <a:t> </a:t>
            </a:r>
            <a:r>
              <a:rPr lang="en-GB" sz="1400" dirty="0"/>
              <a:t>i.e., the server generates the content on the fly</a:t>
            </a:r>
            <a:r>
              <a:rPr lang="zh-CN" altLang="en-US" sz="1400" dirty="0"/>
              <a:t> </a:t>
            </a:r>
            <a:r>
              <a:rPr lang="en-US" altLang="zh-CN" sz="1400" dirty="0"/>
              <a:t>upon</a:t>
            </a:r>
            <a:r>
              <a:rPr lang="zh-CN" altLang="en-US" sz="1400" dirty="0"/>
              <a:t> </a:t>
            </a:r>
            <a:r>
              <a:rPr lang="en-US" altLang="zh-CN" sz="1400" dirty="0"/>
              <a:t>request.</a:t>
            </a:r>
            <a:endParaRPr lang="en-GB" sz="1400" dirty="0"/>
          </a:p>
        </p:txBody>
      </p:sp>
      <p:sp>
        <p:nvSpPr>
          <p:cNvPr id="27" name="TextBox 26">
            <a:extLst>
              <a:ext uri="{FF2B5EF4-FFF2-40B4-BE49-F238E27FC236}">
                <a16:creationId xmlns:a16="http://schemas.microsoft.com/office/drawing/2014/main" id="{D6885E15-96CB-0D36-19DA-F572E36FF4CE}"/>
              </a:ext>
            </a:extLst>
          </p:cNvPr>
          <p:cNvSpPr txBox="1"/>
          <p:nvPr/>
        </p:nvSpPr>
        <p:spPr>
          <a:xfrm>
            <a:off x="1023392" y="2670805"/>
            <a:ext cx="7362072" cy="307777"/>
          </a:xfrm>
          <a:prstGeom prst="rect">
            <a:avLst/>
          </a:prstGeom>
          <a:noFill/>
          <a:ln>
            <a:solidFill>
              <a:schemeClr val="tx1"/>
            </a:solidFill>
          </a:ln>
        </p:spPr>
        <p:txBody>
          <a:bodyPr wrap="square">
            <a:spAutoFit/>
          </a:bodyPr>
          <a:lstStyle/>
          <a:p>
            <a:r>
              <a:rPr lang="en-US" altLang="zh-CN" sz="1400" dirty="0"/>
              <a:t>T</a:t>
            </a:r>
            <a:r>
              <a:rPr lang="en-GB" sz="1400" dirty="0"/>
              <a:t>he file </a:t>
            </a:r>
            <a:r>
              <a:rPr lang="en-GB" sz="1400" dirty="0">
                <a:latin typeface="Consolas" panose="020B0609020204030204" pitchFamily="49" charset="0"/>
                <a:cs typeface="Consolas" panose="020B0609020204030204" pitchFamily="49" charset="0"/>
              </a:rPr>
              <a:t>index.</a:t>
            </a:r>
            <a:r>
              <a:rPr lang="en-US" altLang="zh-CN" sz="1400" dirty="0">
                <a:latin typeface="Consolas" panose="020B0609020204030204" pitchFamily="49" charset="0"/>
                <a:cs typeface="Consolas" panose="020B0609020204030204" pitchFamily="49" charset="0"/>
              </a:rPr>
              <a:t>html</a:t>
            </a:r>
            <a:r>
              <a:rPr lang="en-GB" sz="1400" dirty="0"/>
              <a:t> is </a:t>
            </a:r>
            <a:r>
              <a:rPr lang="en-US" altLang="zh-CN" sz="1400" dirty="0"/>
              <a:t>static</a:t>
            </a:r>
            <a:r>
              <a:rPr lang="en-GB" sz="1400" dirty="0"/>
              <a:t> content</a:t>
            </a:r>
            <a:r>
              <a:rPr lang="en-US" altLang="zh-CN" sz="1400" dirty="0"/>
              <a:t>,</a:t>
            </a:r>
            <a:r>
              <a:rPr lang="zh-CN" altLang="en-US" sz="1400" dirty="0"/>
              <a:t> </a:t>
            </a:r>
            <a:r>
              <a:rPr lang="en-GB" sz="1400" dirty="0"/>
              <a:t>i.e., </a:t>
            </a:r>
            <a:r>
              <a:rPr lang="en-US" altLang="zh-CN" sz="1400" dirty="0"/>
              <a:t>a</a:t>
            </a:r>
            <a:r>
              <a:rPr lang="zh-CN" altLang="en-US" sz="1400" dirty="0"/>
              <a:t> </a:t>
            </a:r>
            <a:r>
              <a:rPr lang="en-US" altLang="zh-CN" sz="1400" dirty="0"/>
              <a:t>fixed</a:t>
            </a:r>
            <a:r>
              <a:rPr lang="zh-CN" altLang="en-US" sz="1400" dirty="0"/>
              <a:t> </a:t>
            </a:r>
            <a:r>
              <a:rPr lang="en-US" altLang="zh-CN" sz="1400" dirty="0"/>
              <a:t>file</a:t>
            </a:r>
            <a:r>
              <a:rPr lang="zh-CN" altLang="en-US" sz="1400" dirty="0"/>
              <a:t> </a:t>
            </a:r>
            <a:r>
              <a:rPr lang="en-US" altLang="zh-CN" sz="1400" dirty="0"/>
              <a:t>returned</a:t>
            </a:r>
            <a:r>
              <a:rPr lang="zh-CN" altLang="en-US" sz="1400" dirty="0"/>
              <a:t> </a:t>
            </a:r>
            <a:r>
              <a:rPr lang="en-US" altLang="zh-CN" sz="1400" dirty="0"/>
              <a:t>by</a:t>
            </a:r>
            <a:r>
              <a:rPr lang="zh-CN" altLang="en-US" sz="1400" dirty="0"/>
              <a:t> </a:t>
            </a:r>
            <a:r>
              <a:rPr lang="en-GB" sz="1400" dirty="0"/>
              <a:t>the server</a:t>
            </a:r>
            <a:r>
              <a:rPr lang="zh-CN" altLang="en-US" sz="1400" dirty="0"/>
              <a:t> </a:t>
            </a:r>
            <a:r>
              <a:rPr lang="en-US" altLang="zh-CN" sz="1400" dirty="0"/>
              <a:t>upon</a:t>
            </a:r>
            <a:r>
              <a:rPr lang="zh-CN" altLang="en-US" sz="1400" dirty="0"/>
              <a:t> </a:t>
            </a:r>
            <a:r>
              <a:rPr lang="en-US" altLang="zh-CN" sz="1400" dirty="0"/>
              <a:t>request.</a:t>
            </a:r>
            <a:endParaRPr lang="en-GB" sz="1400" dirty="0"/>
          </a:p>
        </p:txBody>
      </p:sp>
    </p:spTree>
    <p:extLst>
      <p:ext uri="{BB962C8B-B14F-4D97-AF65-F5344CB8AC3E}">
        <p14:creationId xmlns:p14="http://schemas.microsoft.com/office/powerpoint/2010/main" val="3684089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EF6A0E-16FF-F0BC-B972-17162B6132C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1B76B34-1A13-31BE-42DA-CFBC0798E341}"/>
              </a:ext>
            </a:extLst>
          </p:cNvPr>
          <p:cNvSpPr>
            <a:spLocks noGrp="1"/>
          </p:cNvSpPr>
          <p:nvPr>
            <p:ph type="sldNum" sz="quarter" idx="11"/>
          </p:nvPr>
        </p:nvSpPr>
        <p:spPr>
          <a:xfrm>
            <a:off x="6774934" y="4841733"/>
            <a:ext cx="2052074" cy="273844"/>
          </a:xfrm>
        </p:spPr>
        <p:txBody>
          <a:bodyPr/>
          <a:lstStyle/>
          <a:p>
            <a:fld id="{CE58CB1E-F828-4F11-99E0-327109AF9DA4}" type="slidenum">
              <a:rPr lang="de-DE" smtClean="0"/>
              <a:pPr/>
              <a:t>25</a:t>
            </a:fld>
            <a:endParaRPr lang="de-DE" dirty="0"/>
          </a:p>
        </p:txBody>
      </p:sp>
      <p:sp>
        <p:nvSpPr>
          <p:cNvPr id="5" name="Title 4">
            <a:extLst>
              <a:ext uri="{FF2B5EF4-FFF2-40B4-BE49-F238E27FC236}">
                <a16:creationId xmlns:a16="http://schemas.microsoft.com/office/drawing/2014/main" id="{CF23F015-0175-38D3-99CD-CB53A7F18F1A}"/>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8FC51303-2FE6-2155-F24E-63813418B173}"/>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Hyper-Text Transfer Protocol (HTTP)</a:t>
            </a:r>
          </a:p>
          <a:p>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a:p>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E6C3FF3A-56D6-181C-A0AD-BAFF3700AE36}"/>
              </a:ext>
            </a:extLst>
          </p:cNvPr>
          <p:cNvSpPr txBox="1"/>
          <p:nvPr/>
        </p:nvSpPr>
        <p:spPr>
          <a:xfrm>
            <a:off x="471267" y="1396116"/>
            <a:ext cx="5196909" cy="1815882"/>
          </a:xfrm>
          <a:prstGeom prst="rect">
            <a:avLst/>
          </a:prstGeom>
          <a:noFill/>
        </p:spPr>
        <p:txBody>
          <a:bodyPr wrap="square">
            <a:spAutoFit/>
          </a:bodyPr>
          <a:lstStyle/>
          <a:p>
            <a:r>
              <a:rPr lang="en-US" altLang="zh-CN" sz="1600" dirty="0">
                <a:solidFill>
                  <a:srgbClr val="000000"/>
                </a:solidFill>
                <a:effectLst/>
                <a:latin typeface="Arial" panose="020B0604020202020204" pitchFamily="34" charset="0"/>
                <a:cs typeface="Arial" panose="020B0604020202020204" pitchFamily="34" charset="0"/>
              </a:rPr>
              <a:t>The</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widest-used</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protocol</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of</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web</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traffic</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is</a:t>
            </a:r>
            <a:r>
              <a:rPr lang="zh-CN" altLang="en-US" sz="1600" dirty="0">
                <a:solidFill>
                  <a:srgbClr val="000000"/>
                </a:solidFill>
                <a:latin typeface="Arial" panose="020B0604020202020204" pitchFamily="34" charset="0"/>
                <a:cs typeface="Arial" panose="020B0604020202020204" pitchFamily="34" charset="0"/>
              </a:rPr>
              <a:t> </a:t>
            </a:r>
            <a:r>
              <a:rPr lang="en-DE" sz="1600" b="1" dirty="0">
                <a:solidFill>
                  <a:srgbClr val="000000"/>
                </a:solidFill>
                <a:effectLst/>
                <a:latin typeface="Arial" panose="020B0604020202020204" pitchFamily="34" charset="0"/>
                <a:cs typeface="Arial" panose="020B0604020202020204" pitchFamily="34" charset="0"/>
              </a:rPr>
              <a:t>HTTP</a:t>
            </a:r>
            <a:endParaRPr lang="en-GB" sz="1600" b="1" dirty="0">
              <a:solidFill>
                <a:srgbClr val="000000"/>
              </a:solidFill>
              <a:effectLst/>
              <a:latin typeface="Arial" panose="020B0604020202020204" pitchFamily="34" charset="0"/>
              <a:cs typeface="Arial" panose="020B0604020202020204" pitchFamily="34" charset="0"/>
            </a:endParaRPr>
          </a:p>
          <a:p>
            <a:endParaRPr lang="en-GB" sz="1600" dirty="0">
              <a:solidFill>
                <a:srgbClr val="000000"/>
              </a:solidFill>
              <a:latin typeface="Arial" panose="020B0604020202020204" pitchFamily="34" charset="0"/>
              <a:cs typeface="Arial" panose="020B0604020202020204" pitchFamily="34" charset="0"/>
            </a:endParaRPr>
          </a:p>
          <a:p>
            <a:r>
              <a:rPr lang="en-US" altLang="zh-CN" sz="1600" dirty="0">
                <a:solidFill>
                  <a:srgbClr val="000000"/>
                </a:solidFill>
                <a:effectLst/>
                <a:latin typeface="Arial" panose="020B0604020202020204" pitchFamily="34" charset="0"/>
                <a:cs typeface="Arial" panose="020B0604020202020204" pitchFamily="34" charset="0"/>
              </a:rPr>
              <a:t>HTTP</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is</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An “application-layer” protocol for exchanging</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collections of data</a:t>
            </a:r>
          </a:p>
          <a:p>
            <a:endParaRPr lang="en-GB" sz="1600" dirty="0">
              <a:solidFill>
                <a:srgbClr val="000000"/>
              </a:solidFill>
              <a:latin typeface="Arial" panose="020B0604020202020204" pitchFamily="34" charset="0"/>
              <a:cs typeface="Arial" panose="020B0604020202020204" pitchFamily="34" charset="0"/>
            </a:endParaRPr>
          </a:p>
          <a:p>
            <a:r>
              <a:rPr lang="en-US" altLang="zh-CN" sz="1600" dirty="0">
                <a:solidFill>
                  <a:srgbClr val="000000"/>
                </a:solidFill>
                <a:effectLst/>
                <a:latin typeface="Arial" panose="020B0604020202020204" pitchFamily="34" charset="0"/>
                <a:cs typeface="Arial" panose="020B0604020202020204" pitchFamily="34" charset="0"/>
              </a:rPr>
              <a:t>Ther</a:t>
            </a:r>
            <a:r>
              <a:rPr lang="en-US" altLang="zh-CN" sz="1600" dirty="0">
                <a:solidFill>
                  <a:srgbClr val="000000"/>
                </a:solidFill>
                <a:latin typeface="Arial" panose="020B0604020202020204" pitchFamily="34" charset="0"/>
                <a:cs typeface="Arial" panose="020B0604020202020204" pitchFamily="34" charset="0"/>
              </a:rPr>
              <a:t>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are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some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HTTP</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methods</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to</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construct</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our</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requests</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to</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the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server.</a:t>
            </a:r>
            <a:endParaRPr lang="en-GB" sz="1600" dirty="0">
              <a:solidFill>
                <a:srgbClr val="000000"/>
              </a:solidFill>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6BAED81A-0BBC-211E-C440-435B707DBD9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68176" y="921305"/>
            <a:ext cx="3201662" cy="3526735"/>
          </a:xfrm>
          <a:prstGeom prst="rect">
            <a:avLst/>
          </a:prstGeom>
        </p:spPr>
      </p:pic>
    </p:spTree>
    <p:extLst>
      <p:ext uri="{BB962C8B-B14F-4D97-AF65-F5344CB8AC3E}">
        <p14:creationId xmlns:p14="http://schemas.microsoft.com/office/powerpoint/2010/main" val="380895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EBE5B-D50F-2A2C-7664-E56E76090D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A1711DD-B607-B42F-6778-50C0202F42A3}"/>
              </a:ext>
            </a:extLst>
          </p:cNvPr>
          <p:cNvSpPr>
            <a:spLocks noGrp="1"/>
          </p:cNvSpPr>
          <p:nvPr>
            <p:ph type="sldNum" sz="quarter" idx="11"/>
          </p:nvPr>
        </p:nvSpPr>
        <p:spPr/>
        <p:txBody>
          <a:bodyPr/>
          <a:lstStyle/>
          <a:p>
            <a:fld id="{CE58CB1E-F828-4F11-99E0-327109AF9DA4}" type="slidenum">
              <a:rPr lang="de-DE" smtClean="0"/>
              <a:pPr/>
              <a:t>26</a:t>
            </a:fld>
            <a:endParaRPr lang="de-DE" dirty="0"/>
          </a:p>
        </p:txBody>
      </p:sp>
      <p:sp>
        <p:nvSpPr>
          <p:cNvPr id="5" name="Title 4">
            <a:extLst>
              <a:ext uri="{FF2B5EF4-FFF2-40B4-BE49-F238E27FC236}">
                <a16:creationId xmlns:a16="http://schemas.microsoft.com/office/drawing/2014/main" id="{A385D665-C0F2-EFEC-4DDC-44573C5454CA}"/>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5490631-3403-AAA8-AD6C-53BDB7AD91CB}"/>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SQL</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Injection</a:t>
            </a:r>
          </a:p>
        </p:txBody>
      </p:sp>
      <p:sp>
        <p:nvSpPr>
          <p:cNvPr id="7" name="TextBox 6">
            <a:extLst>
              <a:ext uri="{FF2B5EF4-FFF2-40B4-BE49-F238E27FC236}">
                <a16:creationId xmlns:a16="http://schemas.microsoft.com/office/drawing/2014/main" id="{9E881E4D-BEC4-2CA4-F57C-9296E16ADE5F}"/>
              </a:ext>
            </a:extLst>
          </p:cNvPr>
          <p:cNvSpPr txBox="1"/>
          <p:nvPr/>
        </p:nvSpPr>
        <p:spPr>
          <a:xfrm>
            <a:off x="471267" y="1396116"/>
            <a:ext cx="5196909" cy="338554"/>
          </a:xfrm>
          <a:prstGeom prst="rect">
            <a:avLst/>
          </a:prstGeom>
          <a:noFill/>
        </p:spPr>
        <p:txBody>
          <a:bodyPr wrap="square">
            <a:spAutoFit/>
          </a:bodyPr>
          <a:lstStyle/>
          <a:p>
            <a:r>
              <a:rPr lang="en-US" altLang="zh-CN" sz="1600" dirty="0">
                <a:solidFill>
                  <a:srgbClr val="000000"/>
                </a:solidFill>
                <a:effectLst/>
                <a:latin typeface="Arial" panose="020B0604020202020204" pitchFamily="34" charset="0"/>
                <a:cs typeface="Arial" panose="020B0604020202020204" pitchFamily="34" charset="0"/>
              </a:rPr>
              <a:t>A</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toy</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example</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of</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SQL-based</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ser</a:t>
            </a:r>
            <a:r>
              <a:rPr lang="en-US" altLang="zh-CN" sz="1600" dirty="0">
                <a:solidFill>
                  <a:srgbClr val="000000"/>
                </a:solidFill>
                <a:latin typeface="Arial" panose="020B0604020202020204" pitchFamily="34" charset="0"/>
                <a:cs typeface="Arial" panose="020B0604020202020204" pitchFamily="34" charset="0"/>
              </a:rPr>
              <a:t>ver-side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code</a:t>
            </a:r>
            <a:endParaRPr lang="en-GB" sz="1600" dirty="0">
              <a:solidFill>
                <a:srgbClr val="000000"/>
              </a:solidFill>
              <a:effectLs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E8E0E17-AAEC-B833-936A-DAE3A5F29D1F}"/>
              </a:ext>
            </a:extLst>
          </p:cNvPr>
          <p:cNvSpPr txBox="1"/>
          <p:nvPr/>
        </p:nvSpPr>
        <p:spPr>
          <a:xfrm>
            <a:off x="471266" y="2354417"/>
            <a:ext cx="4572000"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“Login code” (PHP)</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server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side</a:t>
            </a:r>
            <a:endParaRPr lang="en-GB" sz="1600" dirty="0">
              <a:latin typeface="Arial" panose="020B0604020202020204" pitchFamily="34" charset="0"/>
              <a:cs typeface="Arial" panose="020B0604020202020204" pitchFamily="34" charset="0"/>
            </a:endParaRPr>
          </a:p>
        </p:txBody>
      </p:sp>
      <p:pic>
        <p:nvPicPr>
          <p:cNvPr id="11266" name="Picture 2" descr="Premium Vector | Login page form ui web box with username and password  fields for interface design">
            <a:extLst>
              <a:ext uri="{FF2B5EF4-FFF2-40B4-BE49-F238E27FC236}">
                <a16:creationId xmlns:a16="http://schemas.microsoft.com/office/drawing/2014/main" id="{9AC1DB94-E09B-093E-B487-E8ADEA3200B4}"/>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883965" y="921305"/>
            <a:ext cx="2788768" cy="14818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1D58C3C-9676-9330-403F-5ACAD73C6685}"/>
              </a:ext>
            </a:extLst>
          </p:cNvPr>
          <p:cNvSpPr txBox="1"/>
          <p:nvPr/>
        </p:nvSpPr>
        <p:spPr>
          <a:xfrm>
            <a:off x="573258" y="2743411"/>
            <a:ext cx="6096373" cy="584775"/>
          </a:xfrm>
          <a:prstGeom prst="rect">
            <a:avLst/>
          </a:prstGeom>
          <a:solidFill>
            <a:schemeClr val="bg1">
              <a:lumMod val="95000"/>
            </a:schemeClr>
          </a:solidFill>
          <a:ln>
            <a:solidFill>
              <a:schemeClr val="tx1"/>
            </a:solidFill>
          </a:ln>
        </p:spPr>
        <p:txBody>
          <a:bodyPr wrap="square">
            <a:spAutoFit/>
          </a:bodyPr>
          <a:lstStyle/>
          <a:p>
            <a:r>
              <a:rPr lang="en-GB" sz="1600" dirty="0">
                <a:solidFill>
                  <a:srgbClr val="020000"/>
                </a:solidFill>
                <a:effectLst/>
                <a:latin typeface="Consolas" panose="020B0609020204030204" pitchFamily="49" charset="0"/>
                <a:cs typeface="Consolas" panose="020B0609020204030204" pitchFamily="49" charset="0"/>
              </a:rPr>
              <a:t>$result = </a:t>
            </a:r>
            <a:r>
              <a:rPr lang="en-GB" sz="1600" dirty="0" err="1">
                <a:solidFill>
                  <a:srgbClr val="020000"/>
                </a:solidFill>
                <a:effectLst/>
                <a:latin typeface="Consolas" panose="020B0609020204030204" pitchFamily="49" charset="0"/>
                <a:cs typeface="Consolas" panose="020B0609020204030204" pitchFamily="49" charset="0"/>
              </a:rPr>
              <a:t>mysql_query</a:t>
            </a:r>
            <a:r>
              <a:rPr lang="en-GB" sz="1600" dirty="0">
                <a:solidFill>
                  <a:srgbClr val="020000"/>
                </a:solidFill>
                <a:effectLst/>
                <a:latin typeface="Consolas" panose="020B0609020204030204" pitchFamily="49" charset="0"/>
                <a:cs typeface="Consolas" panose="020B0609020204030204" pitchFamily="49" charset="0"/>
              </a:rPr>
              <a:t>(“select * from Users</a:t>
            </a:r>
          </a:p>
          <a:p>
            <a:r>
              <a:rPr lang="zh-CN" altLang="en-US" sz="1600" dirty="0">
                <a:solidFill>
                  <a:srgbClr val="020000"/>
                </a:solidFill>
                <a:latin typeface="Consolas" panose="020B0609020204030204" pitchFamily="49" charset="0"/>
                <a:cs typeface="Consolas" panose="020B0609020204030204" pitchFamily="49" charset="0"/>
              </a:rPr>
              <a:t>       </a:t>
            </a:r>
            <a:r>
              <a:rPr lang="en-GB" sz="1600" dirty="0">
                <a:solidFill>
                  <a:srgbClr val="020000"/>
                </a:solidFill>
                <a:effectLst/>
                <a:latin typeface="Consolas" panose="020B0609020204030204" pitchFamily="49" charset="0"/>
                <a:cs typeface="Consolas" panose="020B0609020204030204" pitchFamily="49" charset="0"/>
              </a:rPr>
              <a:t>where(name=‘$user’ and password=‘$pass’);”);</a:t>
            </a:r>
          </a:p>
        </p:txBody>
      </p:sp>
      <p:sp>
        <p:nvSpPr>
          <p:cNvPr id="14" name="TextBox 13">
            <a:extLst>
              <a:ext uri="{FF2B5EF4-FFF2-40B4-BE49-F238E27FC236}">
                <a16:creationId xmlns:a16="http://schemas.microsoft.com/office/drawing/2014/main" id="{39D3C08D-E432-47C3-604D-22F39DBE87AB}"/>
              </a:ext>
            </a:extLst>
          </p:cNvPr>
          <p:cNvSpPr txBox="1"/>
          <p:nvPr/>
        </p:nvSpPr>
        <p:spPr>
          <a:xfrm>
            <a:off x="471265" y="3610596"/>
            <a:ext cx="8201467" cy="1077218"/>
          </a:xfrm>
          <a:prstGeom prst="rect">
            <a:avLst/>
          </a:prstGeom>
          <a:noFill/>
        </p:spPr>
        <p:txBody>
          <a:bodyPr wrap="square">
            <a:spAutoFit/>
          </a:bodyPr>
          <a:lstStyle/>
          <a:p>
            <a:r>
              <a:rPr lang="en-GB" sz="1600" dirty="0">
                <a:latin typeface="Arial" panose="020B0604020202020204" pitchFamily="34" charset="0"/>
                <a:cs typeface="Arial" panose="020B0604020202020204" pitchFamily="34" charset="0"/>
              </a:rPr>
              <a:t>Suppose you</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have</a:t>
            </a:r>
            <a:r>
              <a:rPr lang="en-GB" sz="1600" dirty="0">
                <a:latin typeface="Arial" panose="020B0604020202020204" pitchFamily="34" charset="0"/>
                <a:cs typeface="Arial" panose="020B0604020202020204" pitchFamily="34" charset="0"/>
              </a:rPr>
              <a:t> successfully </a:t>
            </a:r>
            <a:r>
              <a:rPr lang="en-GB" sz="1600" dirty="0" err="1">
                <a:latin typeface="Arial" panose="020B0604020202020204" pitchFamily="34" charset="0"/>
                <a:cs typeface="Arial" panose="020B0604020202020204" pitchFamily="34" charset="0"/>
              </a:rPr>
              <a:t>logg</a:t>
            </a:r>
            <a:r>
              <a:rPr lang="en-US" altLang="zh-CN" sz="1600" dirty="0">
                <a:latin typeface="Arial" panose="020B0604020202020204" pitchFamily="34" charset="0"/>
                <a:cs typeface="Arial" panose="020B0604020202020204" pitchFamily="34" charset="0"/>
              </a:rPr>
              <a:t>ed</a:t>
            </a:r>
            <a:r>
              <a:rPr lang="zh-CN" altLang="en-US"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in as $user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and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request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did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receive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returned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results.</a:t>
            </a:r>
          </a:p>
          <a:p>
            <a:endParaRPr lang="en-GB" sz="1600" dirty="0">
              <a:latin typeface="Arial" panose="020B0604020202020204" pitchFamily="34" charset="0"/>
              <a:cs typeface="Arial" panose="020B0604020202020204" pitchFamily="34" charset="0"/>
            </a:endParaRPr>
          </a:p>
          <a:p>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method</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safe?</a:t>
            </a:r>
            <a:r>
              <a:rPr lang="zh-CN" altLang="en-US"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How could you exploit this?</a:t>
            </a:r>
          </a:p>
        </p:txBody>
      </p:sp>
    </p:spTree>
    <p:extLst>
      <p:ext uri="{BB962C8B-B14F-4D97-AF65-F5344CB8AC3E}">
        <p14:creationId xmlns:p14="http://schemas.microsoft.com/office/powerpoint/2010/main" val="24691211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DB39FC-5AFD-401B-4DA1-456C7AE36AD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E0D0CF6-7CB7-74F3-4656-04F56043B294}"/>
              </a:ext>
            </a:extLst>
          </p:cNvPr>
          <p:cNvSpPr>
            <a:spLocks noGrp="1"/>
          </p:cNvSpPr>
          <p:nvPr>
            <p:ph type="sldNum" sz="quarter" idx="11"/>
          </p:nvPr>
        </p:nvSpPr>
        <p:spPr/>
        <p:txBody>
          <a:bodyPr/>
          <a:lstStyle/>
          <a:p>
            <a:fld id="{CE58CB1E-F828-4F11-99E0-327109AF9DA4}" type="slidenum">
              <a:rPr lang="de-DE" smtClean="0"/>
              <a:pPr/>
              <a:t>27</a:t>
            </a:fld>
            <a:endParaRPr lang="de-DE" dirty="0"/>
          </a:p>
        </p:txBody>
      </p:sp>
      <p:sp>
        <p:nvSpPr>
          <p:cNvPr id="5" name="Title 4">
            <a:extLst>
              <a:ext uri="{FF2B5EF4-FFF2-40B4-BE49-F238E27FC236}">
                <a16:creationId xmlns:a16="http://schemas.microsoft.com/office/drawing/2014/main" id="{1031611B-B40D-D1A6-D3B7-F182C8067865}"/>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027B377-C039-A596-D045-8868DB8A3FF9}"/>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SQL</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Injection</a:t>
            </a:r>
          </a:p>
        </p:txBody>
      </p:sp>
      <p:pic>
        <p:nvPicPr>
          <p:cNvPr id="4" name="Picture 2">
            <a:extLst>
              <a:ext uri="{FF2B5EF4-FFF2-40B4-BE49-F238E27FC236}">
                <a16:creationId xmlns:a16="http://schemas.microsoft.com/office/drawing/2014/main" id="{A17CE47A-E18F-5357-F63E-60085D96DEB6}"/>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031393" y="2930333"/>
            <a:ext cx="2788768" cy="14818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987F1FB-7F0F-4179-BE72-5E1174E40C53}"/>
              </a:ext>
            </a:extLst>
          </p:cNvPr>
          <p:cNvSpPr txBox="1"/>
          <p:nvPr/>
        </p:nvSpPr>
        <p:spPr>
          <a:xfrm>
            <a:off x="6713328" y="3282011"/>
            <a:ext cx="1193800" cy="230832"/>
          </a:xfrm>
          <a:prstGeom prst="rect">
            <a:avLst/>
          </a:prstGeom>
          <a:solidFill>
            <a:schemeClr val="bg1"/>
          </a:solidFill>
        </p:spPr>
        <p:txBody>
          <a:bodyPr wrap="square">
            <a:spAutoFit/>
          </a:bodyPr>
          <a:lstStyle/>
          <a:p>
            <a:r>
              <a:rPr lang="en-US" altLang="zh-CN" sz="900" dirty="0">
                <a:latin typeface="Arial" panose="020B0604020202020204" pitchFamily="34" charset="0"/>
                <a:cs typeface="Arial" panose="020B0604020202020204" pitchFamily="34" charset="0"/>
              </a:rPr>
              <a:t>frank’</a:t>
            </a:r>
            <a:r>
              <a:rPr lang="zh-CN" altLang="en-US" sz="900" dirty="0">
                <a:latin typeface="Arial" panose="020B0604020202020204" pitchFamily="34" charset="0"/>
                <a:cs typeface="Arial" panose="020B0604020202020204" pitchFamily="34" charset="0"/>
              </a:rPr>
              <a:t> </a:t>
            </a:r>
            <a:r>
              <a:rPr lang="en-US" altLang="zh-CN" sz="900" dirty="0">
                <a:latin typeface="Arial" panose="020B0604020202020204" pitchFamily="34" charset="0"/>
                <a:cs typeface="Arial" panose="020B0604020202020204" pitchFamily="34" charset="0"/>
              </a:rPr>
              <a:t>OR</a:t>
            </a:r>
            <a:r>
              <a:rPr lang="zh-CN" altLang="en-US" sz="900" dirty="0">
                <a:latin typeface="Arial" panose="020B0604020202020204" pitchFamily="34" charset="0"/>
                <a:cs typeface="Arial" panose="020B0604020202020204" pitchFamily="34" charset="0"/>
              </a:rPr>
              <a:t> </a:t>
            </a:r>
            <a:r>
              <a:rPr lang="en-US" altLang="zh-CN" sz="900" dirty="0">
                <a:latin typeface="Arial" panose="020B0604020202020204" pitchFamily="34" charset="0"/>
                <a:cs typeface="Arial" panose="020B0604020202020204" pitchFamily="34" charset="0"/>
              </a:rPr>
              <a:t>1-1);</a:t>
            </a:r>
            <a:r>
              <a:rPr lang="zh-CN" altLang="en-US" sz="900" dirty="0">
                <a:latin typeface="Arial" panose="020B0604020202020204" pitchFamily="34" charset="0"/>
                <a:cs typeface="Arial" panose="020B0604020202020204" pitchFamily="34" charset="0"/>
              </a:rPr>
              <a:t> </a:t>
            </a:r>
            <a:r>
              <a:rPr lang="en-US" altLang="zh-CN" sz="900" dirty="0">
                <a:latin typeface="Arial" panose="020B0604020202020204" pitchFamily="34" charset="0"/>
                <a:cs typeface="Arial" panose="020B0604020202020204" pitchFamily="34" charset="0"/>
              </a:rPr>
              <a:t>--</a:t>
            </a:r>
            <a:endParaRPr lang="en-GB" sz="9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0A2E7D1-3739-E051-CECA-33B5FFE0A879}"/>
              </a:ext>
            </a:extLst>
          </p:cNvPr>
          <p:cNvSpPr txBox="1"/>
          <p:nvPr/>
        </p:nvSpPr>
        <p:spPr>
          <a:xfrm>
            <a:off x="471266" y="1482875"/>
            <a:ext cx="4572000"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What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if</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we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manipulate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username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input?</a:t>
            </a:r>
            <a:endParaRPr lang="en-GB"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46D5FBAC-38A2-6080-6EEB-90245D6B713F}"/>
              </a:ext>
            </a:extLst>
          </p:cNvPr>
          <p:cNvSpPr txBox="1"/>
          <p:nvPr/>
        </p:nvSpPr>
        <p:spPr>
          <a:xfrm>
            <a:off x="573258" y="1952994"/>
            <a:ext cx="5297455" cy="523220"/>
          </a:xfrm>
          <a:prstGeom prst="rect">
            <a:avLst/>
          </a:prstGeom>
          <a:solidFill>
            <a:schemeClr val="bg1">
              <a:lumMod val="95000"/>
            </a:schemeClr>
          </a:solidFill>
          <a:ln>
            <a:solidFill>
              <a:schemeClr val="tx1"/>
            </a:solidFill>
          </a:ln>
        </p:spPr>
        <p:txBody>
          <a:bodyPr wrap="square">
            <a:spAutoFit/>
          </a:bodyPr>
          <a:lstStyle/>
          <a:p>
            <a:r>
              <a:rPr lang="en-GB" sz="1400" dirty="0">
                <a:solidFill>
                  <a:srgbClr val="020000"/>
                </a:solidFill>
                <a:effectLst/>
                <a:latin typeface="Consolas" panose="020B0609020204030204" pitchFamily="49" charset="0"/>
                <a:cs typeface="Consolas" panose="020B0609020204030204" pitchFamily="49" charset="0"/>
              </a:rPr>
              <a:t>$result = </a:t>
            </a:r>
            <a:r>
              <a:rPr lang="en-GB" sz="1400" dirty="0" err="1">
                <a:solidFill>
                  <a:srgbClr val="020000"/>
                </a:solidFill>
                <a:effectLst/>
                <a:latin typeface="Consolas" panose="020B0609020204030204" pitchFamily="49" charset="0"/>
                <a:cs typeface="Consolas" panose="020B0609020204030204" pitchFamily="49" charset="0"/>
              </a:rPr>
              <a:t>mysql_query</a:t>
            </a:r>
            <a:r>
              <a:rPr lang="en-GB" sz="1400" dirty="0">
                <a:solidFill>
                  <a:srgbClr val="020000"/>
                </a:solidFill>
                <a:effectLst/>
                <a:latin typeface="Consolas" panose="020B0609020204030204" pitchFamily="49" charset="0"/>
                <a:cs typeface="Consolas" panose="020B0609020204030204" pitchFamily="49" charset="0"/>
              </a:rPr>
              <a:t>(“select * from Users</a:t>
            </a:r>
          </a:p>
          <a:p>
            <a:r>
              <a:rPr lang="zh-CN" altLang="en-US" sz="1400" dirty="0">
                <a:solidFill>
                  <a:srgbClr val="020000"/>
                </a:solidFill>
                <a:latin typeface="Consolas" panose="020B0609020204030204" pitchFamily="49" charset="0"/>
                <a:cs typeface="Consolas" panose="020B0609020204030204" pitchFamily="49" charset="0"/>
              </a:rPr>
              <a:t>       </a:t>
            </a:r>
            <a:r>
              <a:rPr lang="en-GB" sz="1400" dirty="0">
                <a:solidFill>
                  <a:srgbClr val="020000"/>
                </a:solidFill>
                <a:effectLst/>
                <a:latin typeface="Consolas" panose="020B0609020204030204" pitchFamily="49" charset="0"/>
                <a:cs typeface="Consolas" panose="020B0609020204030204" pitchFamily="49" charset="0"/>
              </a:rPr>
              <a:t>where(name=‘$user’ and password=‘$pass’);”);</a:t>
            </a:r>
          </a:p>
        </p:txBody>
      </p:sp>
      <p:sp>
        <p:nvSpPr>
          <p:cNvPr id="9" name="TextBox 8">
            <a:extLst>
              <a:ext uri="{FF2B5EF4-FFF2-40B4-BE49-F238E27FC236}">
                <a16:creationId xmlns:a16="http://schemas.microsoft.com/office/drawing/2014/main" id="{CB8453EB-4F00-8E60-364D-28F249660E3D}"/>
              </a:ext>
            </a:extLst>
          </p:cNvPr>
          <p:cNvSpPr txBox="1"/>
          <p:nvPr/>
        </p:nvSpPr>
        <p:spPr>
          <a:xfrm>
            <a:off x="573259" y="2989623"/>
            <a:ext cx="4470008" cy="738664"/>
          </a:xfrm>
          <a:prstGeom prst="rect">
            <a:avLst/>
          </a:prstGeom>
          <a:solidFill>
            <a:schemeClr val="bg1">
              <a:lumMod val="95000"/>
            </a:schemeClr>
          </a:solidFill>
          <a:ln>
            <a:solidFill>
              <a:schemeClr val="tx1"/>
            </a:solidFill>
          </a:ln>
        </p:spPr>
        <p:txBody>
          <a:bodyPr wrap="square">
            <a:spAutoFit/>
          </a:bodyPr>
          <a:lstStyle/>
          <a:p>
            <a:r>
              <a:rPr lang="en-GB" sz="1400" dirty="0">
                <a:solidFill>
                  <a:srgbClr val="020000"/>
                </a:solidFill>
                <a:effectLst/>
                <a:latin typeface="Consolas" panose="020B0609020204030204" pitchFamily="49" charset="0"/>
                <a:cs typeface="Consolas" panose="020B0609020204030204" pitchFamily="49" charset="0"/>
              </a:rPr>
              <a:t>$result = </a:t>
            </a:r>
            <a:r>
              <a:rPr lang="en-GB" sz="1400" dirty="0" err="1">
                <a:solidFill>
                  <a:srgbClr val="020000"/>
                </a:solidFill>
                <a:effectLst/>
                <a:latin typeface="Consolas" panose="020B0609020204030204" pitchFamily="49" charset="0"/>
                <a:cs typeface="Consolas" panose="020B0609020204030204" pitchFamily="49" charset="0"/>
              </a:rPr>
              <a:t>mysql_query</a:t>
            </a:r>
            <a:r>
              <a:rPr lang="en-GB" sz="1400" dirty="0">
                <a:solidFill>
                  <a:srgbClr val="020000"/>
                </a:solidFill>
                <a:effectLst/>
                <a:latin typeface="Consolas" panose="020B0609020204030204" pitchFamily="49" charset="0"/>
                <a:cs typeface="Consolas" panose="020B0609020204030204" pitchFamily="49" charset="0"/>
              </a:rPr>
              <a:t>(“select * from Users</a:t>
            </a:r>
          </a:p>
          <a:p>
            <a:r>
              <a:rPr lang="zh-CN" altLang="en-US" sz="1400" dirty="0">
                <a:solidFill>
                  <a:srgbClr val="020000"/>
                </a:solidFill>
                <a:latin typeface="Consolas" panose="020B0609020204030204" pitchFamily="49" charset="0"/>
                <a:cs typeface="Consolas" panose="020B0609020204030204" pitchFamily="49" charset="0"/>
              </a:rPr>
              <a:t>       </a:t>
            </a:r>
            <a:r>
              <a:rPr lang="en-GB" sz="1400" dirty="0">
                <a:solidFill>
                  <a:srgbClr val="020000"/>
                </a:solidFill>
                <a:effectLst/>
                <a:latin typeface="Consolas" panose="020B0609020204030204" pitchFamily="49" charset="0"/>
                <a:cs typeface="Consolas" panose="020B0609020204030204" pitchFamily="49" charset="0"/>
              </a:rPr>
              <a:t>where(name=‘</a:t>
            </a:r>
            <a:r>
              <a:rPr lang="en-US" altLang="zh-CN" sz="1400" dirty="0">
                <a:solidFill>
                  <a:srgbClr val="FF0000"/>
                </a:solidFill>
                <a:effectLst/>
                <a:latin typeface="Consolas" panose="020B0609020204030204" pitchFamily="49" charset="0"/>
                <a:cs typeface="Consolas" panose="020B0609020204030204" pitchFamily="49" charset="0"/>
              </a:rPr>
              <a:t>frank</a:t>
            </a:r>
            <a:r>
              <a:rPr lang="en-GB" sz="1400" dirty="0">
                <a:solidFill>
                  <a:srgbClr val="FF0000"/>
                </a:solidFill>
                <a:effectLst/>
                <a:latin typeface="Consolas" panose="020B0609020204030204" pitchFamily="49" charset="0"/>
                <a:cs typeface="Consolas" panose="020B0609020204030204" pitchFamily="49" charset="0"/>
              </a:rPr>
              <a:t>’</a:t>
            </a:r>
            <a:r>
              <a:rPr lang="zh-CN" altLang="en-US" sz="1400" dirty="0">
                <a:solidFill>
                  <a:srgbClr val="FF0000"/>
                </a:solidFill>
                <a:effectLst/>
                <a:latin typeface="Consolas" panose="020B0609020204030204" pitchFamily="49" charset="0"/>
                <a:cs typeface="Consolas" panose="020B0609020204030204" pitchFamily="49" charset="0"/>
              </a:rPr>
              <a:t> </a:t>
            </a:r>
            <a:r>
              <a:rPr lang="en-US" altLang="zh-CN" sz="1400" dirty="0">
                <a:solidFill>
                  <a:srgbClr val="FF0000"/>
                </a:solidFill>
                <a:effectLst/>
                <a:latin typeface="Consolas" panose="020B0609020204030204" pitchFamily="49" charset="0"/>
                <a:cs typeface="Consolas" panose="020B0609020204030204" pitchFamily="49" charset="0"/>
              </a:rPr>
              <a:t>OR</a:t>
            </a:r>
            <a:r>
              <a:rPr lang="zh-CN" altLang="en-US" sz="1400" dirty="0">
                <a:solidFill>
                  <a:srgbClr val="FF0000"/>
                </a:solidFill>
                <a:effectLst/>
                <a:latin typeface="Consolas" panose="020B0609020204030204" pitchFamily="49" charset="0"/>
                <a:cs typeface="Consolas" panose="020B0609020204030204" pitchFamily="49" charset="0"/>
              </a:rPr>
              <a:t> </a:t>
            </a:r>
            <a:r>
              <a:rPr lang="en-US" altLang="zh-CN" sz="1400" dirty="0">
                <a:solidFill>
                  <a:srgbClr val="FF0000"/>
                </a:solidFill>
                <a:effectLst/>
                <a:latin typeface="Consolas" panose="020B0609020204030204" pitchFamily="49" charset="0"/>
                <a:cs typeface="Consolas" panose="020B0609020204030204" pitchFamily="49" charset="0"/>
              </a:rPr>
              <a:t>1=1);</a:t>
            </a:r>
            <a:r>
              <a:rPr lang="zh-CN" altLang="en-US" sz="1400" dirty="0">
                <a:solidFill>
                  <a:srgbClr val="020000"/>
                </a:solidFill>
                <a:effectLst/>
                <a:latin typeface="Consolas" panose="020B0609020204030204" pitchFamily="49" charset="0"/>
                <a:cs typeface="Consolas" panose="020B0609020204030204" pitchFamily="49" charset="0"/>
              </a:rPr>
              <a:t> </a:t>
            </a:r>
            <a:r>
              <a:rPr lang="en-US" altLang="zh-CN" sz="1400" dirty="0">
                <a:solidFill>
                  <a:srgbClr val="00B050"/>
                </a:solidFill>
                <a:effectLst/>
                <a:latin typeface="Consolas" panose="020B0609020204030204" pitchFamily="49" charset="0"/>
                <a:cs typeface="Consolas" panose="020B0609020204030204" pitchFamily="49" charset="0"/>
              </a:rPr>
              <a:t>--</a:t>
            </a:r>
            <a:r>
              <a:rPr lang="en-GB" sz="1400" dirty="0">
                <a:solidFill>
                  <a:srgbClr val="00B050"/>
                </a:solidFill>
                <a:effectLst/>
                <a:latin typeface="Consolas" panose="020B0609020204030204" pitchFamily="49" charset="0"/>
                <a:cs typeface="Consolas" panose="020B0609020204030204" pitchFamily="49" charset="0"/>
              </a:rPr>
              <a:t>and </a:t>
            </a:r>
          </a:p>
          <a:p>
            <a:r>
              <a:rPr lang="zh-CN" altLang="en-US" sz="1400" dirty="0">
                <a:solidFill>
                  <a:srgbClr val="00B050"/>
                </a:solidFill>
                <a:latin typeface="Consolas" panose="020B0609020204030204" pitchFamily="49" charset="0"/>
                <a:cs typeface="Consolas" panose="020B0609020204030204" pitchFamily="49" charset="0"/>
              </a:rPr>
              <a:t>       </a:t>
            </a:r>
            <a:r>
              <a:rPr lang="en-GB" sz="1400" dirty="0">
                <a:solidFill>
                  <a:srgbClr val="00B050"/>
                </a:solidFill>
                <a:effectLst/>
                <a:latin typeface="Consolas" panose="020B0609020204030204" pitchFamily="49" charset="0"/>
                <a:cs typeface="Consolas" panose="020B0609020204030204" pitchFamily="49" charset="0"/>
              </a:rPr>
              <a:t>password=‘$pass’);”);</a:t>
            </a:r>
          </a:p>
        </p:txBody>
      </p:sp>
      <p:sp>
        <p:nvSpPr>
          <p:cNvPr id="10" name="Down Arrow 9">
            <a:extLst>
              <a:ext uri="{FF2B5EF4-FFF2-40B4-BE49-F238E27FC236}">
                <a16:creationId xmlns:a16="http://schemas.microsoft.com/office/drawing/2014/main" id="{BF792BB0-661A-D13B-396F-C85161C7CD88}"/>
              </a:ext>
            </a:extLst>
          </p:cNvPr>
          <p:cNvSpPr/>
          <p:nvPr/>
        </p:nvSpPr>
        <p:spPr>
          <a:xfrm>
            <a:off x="2609313" y="2553627"/>
            <a:ext cx="295905" cy="35858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Tree>
    <p:extLst>
      <p:ext uri="{BB962C8B-B14F-4D97-AF65-F5344CB8AC3E}">
        <p14:creationId xmlns:p14="http://schemas.microsoft.com/office/powerpoint/2010/main" val="264366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2F65A3-3471-9C69-DB42-058E06FC2EB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8A67930-99CD-F430-D3CE-1CA0B0C2A2C5}"/>
              </a:ext>
            </a:extLst>
          </p:cNvPr>
          <p:cNvSpPr>
            <a:spLocks noGrp="1"/>
          </p:cNvSpPr>
          <p:nvPr>
            <p:ph type="sldNum" sz="quarter" idx="11"/>
          </p:nvPr>
        </p:nvSpPr>
        <p:spPr/>
        <p:txBody>
          <a:bodyPr/>
          <a:lstStyle/>
          <a:p>
            <a:fld id="{CE58CB1E-F828-4F11-99E0-327109AF9DA4}" type="slidenum">
              <a:rPr lang="de-DE" smtClean="0"/>
              <a:pPr/>
              <a:t>28</a:t>
            </a:fld>
            <a:endParaRPr lang="de-DE" dirty="0"/>
          </a:p>
        </p:txBody>
      </p:sp>
      <p:sp>
        <p:nvSpPr>
          <p:cNvPr id="5" name="Title 4">
            <a:extLst>
              <a:ext uri="{FF2B5EF4-FFF2-40B4-BE49-F238E27FC236}">
                <a16:creationId xmlns:a16="http://schemas.microsoft.com/office/drawing/2014/main" id="{22ED561A-4DFB-BC9A-F58A-5CA7CE69C134}"/>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FD0C40E0-A893-35CE-4DB0-929A056FA6C3}"/>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SQL</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Injection</a:t>
            </a:r>
          </a:p>
        </p:txBody>
      </p:sp>
      <p:pic>
        <p:nvPicPr>
          <p:cNvPr id="4" name="Picture 2">
            <a:extLst>
              <a:ext uri="{FF2B5EF4-FFF2-40B4-BE49-F238E27FC236}">
                <a16:creationId xmlns:a16="http://schemas.microsoft.com/office/drawing/2014/main" id="{10D8294A-29D5-0565-B8BF-E1E7C91E5A73}"/>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6038240" y="2912210"/>
            <a:ext cx="2788768" cy="148183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7752345-0A96-8B71-AB1D-E32628662753}"/>
              </a:ext>
            </a:extLst>
          </p:cNvPr>
          <p:cNvSpPr txBox="1"/>
          <p:nvPr/>
        </p:nvSpPr>
        <p:spPr>
          <a:xfrm>
            <a:off x="6746178" y="3287486"/>
            <a:ext cx="1532697" cy="184666"/>
          </a:xfrm>
          <a:prstGeom prst="rect">
            <a:avLst/>
          </a:prstGeom>
          <a:solidFill>
            <a:schemeClr val="bg1"/>
          </a:solidFill>
        </p:spPr>
        <p:txBody>
          <a:bodyPr wrap="square">
            <a:spAutoFit/>
          </a:bodyPr>
          <a:lstStyle/>
          <a:p>
            <a:r>
              <a:rPr lang="en-US" altLang="zh-CN" sz="600" dirty="0">
                <a:latin typeface="Arial" panose="020B0604020202020204" pitchFamily="34" charset="0"/>
                <a:cs typeface="Arial" panose="020B0604020202020204" pitchFamily="34" charset="0"/>
              </a:rPr>
              <a:t>frank’</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OR</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1-1);</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DROP</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TABLE</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Users;</a:t>
            </a:r>
            <a:r>
              <a:rPr lang="zh-CN" altLang="en-US" sz="600" dirty="0">
                <a:latin typeface="Arial" panose="020B0604020202020204" pitchFamily="34" charset="0"/>
                <a:cs typeface="Arial" panose="020B0604020202020204" pitchFamily="34" charset="0"/>
              </a:rPr>
              <a:t> </a:t>
            </a:r>
            <a:r>
              <a:rPr lang="en-US" altLang="zh-CN" sz="600" dirty="0">
                <a:latin typeface="Arial" panose="020B0604020202020204" pitchFamily="34" charset="0"/>
                <a:cs typeface="Arial" panose="020B0604020202020204" pitchFamily="34" charset="0"/>
              </a:rPr>
              <a:t>--</a:t>
            </a:r>
            <a:endParaRPr lang="en-GB" sz="6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8933D59-3B31-05E8-49B0-E52A0CF656CF}"/>
              </a:ext>
            </a:extLst>
          </p:cNvPr>
          <p:cNvSpPr txBox="1"/>
          <p:nvPr/>
        </p:nvSpPr>
        <p:spPr>
          <a:xfrm>
            <a:off x="471265" y="1482875"/>
            <a:ext cx="7703905"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We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can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also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chain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together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multiple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statements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with</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semicolons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between</a:t>
            </a:r>
            <a:endParaRPr lang="en-GB" sz="16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E360472A-7FDD-5108-E53F-17125E51111A}"/>
              </a:ext>
            </a:extLst>
          </p:cNvPr>
          <p:cNvSpPr txBox="1"/>
          <p:nvPr/>
        </p:nvSpPr>
        <p:spPr>
          <a:xfrm>
            <a:off x="573258" y="1952994"/>
            <a:ext cx="5297455" cy="523220"/>
          </a:xfrm>
          <a:prstGeom prst="rect">
            <a:avLst/>
          </a:prstGeom>
          <a:solidFill>
            <a:schemeClr val="bg1">
              <a:lumMod val="95000"/>
            </a:schemeClr>
          </a:solidFill>
          <a:ln>
            <a:solidFill>
              <a:schemeClr val="tx1"/>
            </a:solidFill>
          </a:ln>
        </p:spPr>
        <p:txBody>
          <a:bodyPr wrap="square">
            <a:spAutoFit/>
          </a:bodyPr>
          <a:lstStyle/>
          <a:p>
            <a:r>
              <a:rPr lang="en-GB" sz="1400" dirty="0">
                <a:solidFill>
                  <a:srgbClr val="020000"/>
                </a:solidFill>
                <a:effectLst/>
                <a:latin typeface="Consolas" panose="020B0609020204030204" pitchFamily="49" charset="0"/>
                <a:cs typeface="Consolas" panose="020B0609020204030204" pitchFamily="49" charset="0"/>
              </a:rPr>
              <a:t>$result = </a:t>
            </a:r>
            <a:r>
              <a:rPr lang="en-GB" sz="1400" dirty="0" err="1">
                <a:solidFill>
                  <a:srgbClr val="020000"/>
                </a:solidFill>
                <a:effectLst/>
                <a:latin typeface="Consolas" panose="020B0609020204030204" pitchFamily="49" charset="0"/>
                <a:cs typeface="Consolas" panose="020B0609020204030204" pitchFamily="49" charset="0"/>
              </a:rPr>
              <a:t>mysql_query</a:t>
            </a:r>
            <a:r>
              <a:rPr lang="en-GB" sz="1400" dirty="0">
                <a:solidFill>
                  <a:srgbClr val="020000"/>
                </a:solidFill>
                <a:effectLst/>
                <a:latin typeface="Consolas" panose="020B0609020204030204" pitchFamily="49" charset="0"/>
                <a:cs typeface="Consolas" panose="020B0609020204030204" pitchFamily="49" charset="0"/>
              </a:rPr>
              <a:t>(“select * from Users</a:t>
            </a:r>
          </a:p>
          <a:p>
            <a:r>
              <a:rPr lang="zh-CN" altLang="en-US" sz="1400" dirty="0">
                <a:solidFill>
                  <a:srgbClr val="020000"/>
                </a:solidFill>
                <a:latin typeface="Consolas" panose="020B0609020204030204" pitchFamily="49" charset="0"/>
                <a:cs typeface="Consolas" panose="020B0609020204030204" pitchFamily="49" charset="0"/>
              </a:rPr>
              <a:t>       </a:t>
            </a:r>
            <a:r>
              <a:rPr lang="en-GB" sz="1400" dirty="0">
                <a:solidFill>
                  <a:srgbClr val="020000"/>
                </a:solidFill>
                <a:effectLst/>
                <a:latin typeface="Consolas" panose="020B0609020204030204" pitchFamily="49" charset="0"/>
                <a:cs typeface="Consolas" panose="020B0609020204030204" pitchFamily="49" charset="0"/>
              </a:rPr>
              <a:t>where(name=‘$user’ and password=‘$pass’);”);</a:t>
            </a:r>
          </a:p>
        </p:txBody>
      </p:sp>
      <p:sp>
        <p:nvSpPr>
          <p:cNvPr id="9" name="TextBox 8">
            <a:extLst>
              <a:ext uri="{FF2B5EF4-FFF2-40B4-BE49-F238E27FC236}">
                <a16:creationId xmlns:a16="http://schemas.microsoft.com/office/drawing/2014/main" id="{4A05715C-111E-0991-6734-2D987E0354AA}"/>
              </a:ext>
            </a:extLst>
          </p:cNvPr>
          <p:cNvSpPr txBox="1"/>
          <p:nvPr/>
        </p:nvSpPr>
        <p:spPr>
          <a:xfrm>
            <a:off x="573259" y="2989623"/>
            <a:ext cx="4470008" cy="954107"/>
          </a:xfrm>
          <a:prstGeom prst="rect">
            <a:avLst/>
          </a:prstGeom>
          <a:solidFill>
            <a:schemeClr val="bg1">
              <a:lumMod val="95000"/>
            </a:schemeClr>
          </a:solidFill>
          <a:ln>
            <a:solidFill>
              <a:schemeClr val="tx1"/>
            </a:solidFill>
          </a:ln>
        </p:spPr>
        <p:txBody>
          <a:bodyPr wrap="square">
            <a:spAutoFit/>
          </a:bodyPr>
          <a:lstStyle/>
          <a:p>
            <a:r>
              <a:rPr lang="en-GB" sz="1400" dirty="0">
                <a:solidFill>
                  <a:srgbClr val="020000"/>
                </a:solidFill>
                <a:effectLst/>
                <a:latin typeface="Consolas" panose="020B0609020204030204" pitchFamily="49" charset="0"/>
                <a:cs typeface="Consolas" panose="020B0609020204030204" pitchFamily="49" charset="0"/>
              </a:rPr>
              <a:t>$result = </a:t>
            </a:r>
            <a:r>
              <a:rPr lang="en-GB" sz="1400" dirty="0" err="1">
                <a:solidFill>
                  <a:srgbClr val="020000"/>
                </a:solidFill>
                <a:effectLst/>
                <a:latin typeface="Consolas" panose="020B0609020204030204" pitchFamily="49" charset="0"/>
                <a:cs typeface="Consolas" panose="020B0609020204030204" pitchFamily="49" charset="0"/>
              </a:rPr>
              <a:t>mysql_query</a:t>
            </a:r>
            <a:r>
              <a:rPr lang="en-GB" sz="1400" dirty="0">
                <a:solidFill>
                  <a:srgbClr val="020000"/>
                </a:solidFill>
                <a:effectLst/>
                <a:latin typeface="Consolas" panose="020B0609020204030204" pitchFamily="49" charset="0"/>
                <a:cs typeface="Consolas" panose="020B0609020204030204" pitchFamily="49" charset="0"/>
              </a:rPr>
              <a:t>(“select * from Users</a:t>
            </a:r>
          </a:p>
          <a:p>
            <a:r>
              <a:rPr lang="zh-CN" altLang="en-US" sz="1400" dirty="0">
                <a:solidFill>
                  <a:srgbClr val="020000"/>
                </a:solidFill>
                <a:latin typeface="Consolas" panose="020B0609020204030204" pitchFamily="49" charset="0"/>
                <a:cs typeface="Consolas" panose="020B0609020204030204" pitchFamily="49" charset="0"/>
              </a:rPr>
              <a:t>       </a:t>
            </a:r>
            <a:r>
              <a:rPr lang="en-GB" sz="1400" dirty="0">
                <a:solidFill>
                  <a:srgbClr val="020000"/>
                </a:solidFill>
                <a:effectLst/>
                <a:latin typeface="Consolas" panose="020B0609020204030204" pitchFamily="49" charset="0"/>
                <a:cs typeface="Consolas" panose="020B0609020204030204" pitchFamily="49" charset="0"/>
              </a:rPr>
              <a:t>where(name=‘</a:t>
            </a:r>
            <a:r>
              <a:rPr lang="en-US" altLang="zh-CN" sz="1400" dirty="0">
                <a:solidFill>
                  <a:srgbClr val="FF0000"/>
                </a:solidFill>
                <a:effectLst/>
                <a:latin typeface="Consolas" panose="020B0609020204030204" pitchFamily="49" charset="0"/>
                <a:cs typeface="Consolas" panose="020B0609020204030204" pitchFamily="49" charset="0"/>
              </a:rPr>
              <a:t>frank</a:t>
            </a:r>
            <a:r>
              <a:rPr lang="en-GB" sz="1400" dirty="0">
                <a:solidFill>
                  <a:srgbClr val="FF0000"/>
                </a:solidFill>
                <a:effectLst/>
                <a:latin typeface="Consolas" panose="020B0609020204030204" pitchFamily="49" charset="0"/>
                <a:cs typeface="Consolas" panose="020B0609020204030204" pitchFamily="49" charset="0"/>
              </a:rPr>
              <a:t>’</a:t>
            </a:r>
            <a:r>
              <a:rPr lang="zh-CN" altLang="en-US" sz="1400" dirty="0">
                <a:solidFill>
                  <a:srgbClr val="FF0000"/>
                </a:solidFill>
                <a:effectLst/>
                <a:latin typeface="Consolas" panose="020B0609020204030204" pitchFamily="49" charset="0"/>
                <a:cs typeface="Consolas" panose="020B0609020204030204" pitchFamily="49" charset="0"/>
              </a:rPr>
              <a:t> </a:t>
            </a:r>
            <a:r>
              <a:rPr lang="en-US" altLang="zh-CN" sz="1400" dirty="0">
                <a:solidFill>
                  <a:srgbClr val="FF0000"/>
                </a:solidFill>
                <a:effectLst/>
                <a:latin typeface="Consolas" panose="020B0609020204030204" pitchFamily="49" charset="0"/>
                <a:cs typeface="Consolas" panose="020B0609020204030204" pitchFamily="49" charset="0"/>
              </a:rPr>
              <a:t>OR</a:t>
            </a:r>
            <a:r>
              <a:rPr lang="zh-CN" altLang="en-US" sz="1400" dirty="0">
                <a:solidFill>
                  <a:srgbClr val="FF0000"/>
                </a:solidFill>
                <a:effectLst/>
                <a:latin typeface="Consolas" panose="020B0609020204030204" pitchFamily="49" charset="0"/>
                <a:cs typeface="Consolas" panose="020B0609020204030204" pitchFamily="49" charset="0"/>
              </a:rPr>
              <a:t> </a:t>
            </a:r>
            <a:r>
              <a:rPr lang="en-US" altLang="zh-CN" sz="1400" dirty="0">
                <a:solidFill>
                  <a:srgbClr val="FF0000"/>
                </a:solidFill>
                <a:effectLst/>
                <a:latin typeface="Consolas" panose="020B0609020204030204" pitchFamily="49" charset="0"/>
                <a:cs typeface="Consolas" panose="020B0609020204030204" pitchFamily="49" charset="0"/>
              </a:rPr>
              <a:t>1=1);</a:t>
            </a:r>
            <a:r>
              <a:rPr lang="zh-CN" altLang="en-US" sz="1400" dirty="0">
                <a:solidFill>
                  <a:srgbClr val="FF0000"/>
                </a:solidFill>
                <a:effectLst/>
                <a:latin typeface="Consolas" panose="020B0609020204030204" pitchFamily="49" charset="0"/>
                <a:cs typeface="Consolas" panose="020B0609020204030204" pitchFamily="49" charset="0"/>
              </a:rPr>
              <a:t> </a:t>
            </a:r>
            <a:endParaRPr lang="en-US" altLang="zh-CN" sz="1400" dirty="0">
              <a:solidFill>
                <a:srgbClr val="FF0000"/>
              </a:solidFill>
              <a:effectLst/>
              <a:latin typeface="Consolas" panose="020B0609020204030204" pitchFamily="49" charset="0"/>
              <a:cs typeface="Consolas" panose="020B0609020204030204" pitchFamily="49" charset="0"/>
            </a:endParaRPr>
          </a:p>
          <a:p>
            <a:r>
              <a:rPr lang="zh-CN" altLang="en-US" sz="1400" dirty="0">
                <a:solidFill>
                  <a:srgbClr val="FF0000"/>
                </a:solidFill>
                <a:latin typeface="Consolas" panose="020B0609020204030204" pitchFamily="49" charset="0"/>
                <a:cs typeface="Consolas" panose="020B0609020204030204" pitchFamily="49" charset="0"/>
              </a:rPr>
              <a:t>       </a:t>
            </a:r>
            <a:r>
              <a:rPr lang="en-US" altLang="zh-CN" sz="1400" dirty="0">
                <a:solidFill>
                  <a:srgbClr val="FF0000"/>
                </a:solidFill>
                <a:latin typeface="Consolas" panose="020B0609020204030204" pitchFamily="49" charset="0"/>
                <a:cs typeface="Consolas" panose="020B0609020204030204" pitchFamily="49" charset="0"/>
              </a:rPr>
              <a:t>DROP</a:t>
            </a:r>
            <a:r>
              <a:rPr lang="zh-CN" altLang="en-US" sz="1400" dirty="0">
                <a:solidFill>
                  <a:srgbClr val="FF0000"/>
                </a:solidFill>
                <a:latin typeface="Consolas" panose="020B0609020204030204" pitchFamily="49" charset="0"/>
                <a:cs typeface="Consolas" panose="020B0609020204030204" pitchFamily="49" charset="0"/>
              </a:rPr>
              <a:t> </a:t>
            </a:r>
            <a:r>
              <a:rPr lang="en-US" altLang="zh-CN" sz="1400" dirty="0">
                <a:solidFill>
                  <a:srgbClr val="FF0000"/>
                </a:solidFill>
                <a:latin typeface="Consolas" panose="020B0609020204030204" pitchFamily="49" charset="0"/>
                <a:cs typeface="Consolas" panose="020B0609020204030204" pitchFamily="49" charset="0"/>
              </a:rPr>
              <a:t>TABLE</a:t>
            </a:r>
            <a:r>
              <a:rPr lang="zh-CN" altLang="en-US" sz="1400" dirty="0">
                <a:solidFill>
                  <a:srgbClr val="FF0000"/>
                </a:solidFill>
                <a:latin typeface="Consolas" panose="020B0609020204030204" pitchFamily="49" charset="0"/>
                <a:cs typeface="Consolas" panose="020B0609020204030204" pitchFamily="49" charset="0"/>
              </a:rPr>
              <a:t> </a:t>
            </a:r>
            <a:r>
              <a:rPr lang="en-US" altLang="zh-CN" sz="1400" dirty="0">
                <a:solidFill>
                  <a:srgbClr val="FF0000"/>
                </a:solidFill>
                <a:latin typeface="Consolas" panose="020B0609020204030204" pitchFamily="49" charset="0"/>
                <a:cs typeface="Consolas" panose="020B0609020204030204" pitchFamily="49" charset="0"/>
              </a:rPr>
              <a:t>Users;</a:t>
            </a:r>
            <a:r>
              <a:rPr lang="zh-CN" altLang="en-US" sz="1400" dirty="0">
                <a:solidFill>
                  <a:srgbClr val="FF0000"/>
                </a:solidFill>
                <a:latin typeface="Consolas" panose="020B0609020204030204" pitchFamily="49" charset="0"/>
                <a:cs typeface="Consolas" panose="020B0609020204030204" pitchFamily="49" charset="0"/>
              </a:rPr>
              <a:t> </a:t>
            </a:r>
            <a:r>
              <a:rPr lang="en-US" altLang="zh-CN" sz="1400" dirty="0">
                <a:solidFill>
                  <a:srgbClr val="00B050"/>
                </a:solidFill>
                <a:effectLst/>
                <a:latin typeface="Consolas" panose="020B0609020204030204" pitchFamily="49" charset="0"/>
                <a:cs typeface="Consolas" panose="020B0609020204030204" pitchFamily="49" charset="0"/>
              </a:rPr>
              <a:t>--</a:t>
            </a:r>
            <a:r>
              <a:rPr lang="en-GB" sz="1400" dirty="0">
                <a:solidFill>
                  <a:srgbClr val="00B050"/>
                </a:solidFill>
                <a:effectLst/>
                <a:latin typeface="Consolas" panose="020B0609020204030204" pitchFamily="49" charset="0"/>
                <a:cs typeface="Consolas" panose="020B0609020204030204" pitchFamily="49" charset="0"/>
              </a:rPr>
              <a:t>and </a:t>
            </a:r>
          </a:p>
          <a:p>
            <a:r>
              <a:rPr lang="zh-CN" altLang="en-US" sz="1400" dirty="0">
                <a:solidFill>
                  <a:srgbClr val="00B050"/>
                </a:solidFill>
                <a:latin typeface="Consolas" panose="020B0609020204030204" pitchFamily="49" charset="0"/>
                <a:cs typeface="Consolas" panose="020B0609020204030204" pitchFamily="49" charset="0"/>
              </a:rPr>
              <a:t>       </a:t>
            </a:r>
            <a:r>
              <a:rPr lang="en-GB" sz="1400" dirty="0">
                <a:solidFill>
                  <a:srgbClr val="00B050"/>
                </a:solidFill>
                <a:effectLst/>
                <a:latin typeface="Consolas" panose="020B0609020204030204" pitchFamily="49" charset="0"/>
                <a:cs typeface="Consolas" panose="020B0609020204030204" pitchFamily="49" charset="0"/>
              </a:rPr>
              <a:t>password=‘$pass’);”);</a:t>
            </a:r>
          </a:p>
        </p:txBody>
      </p:sp>
      <p:sp>
        <p:nvSpPr>
          <p:cNvPr id="10" name="Down Arrow 9">
            <a:extLst>
              <a:ext uri="{FF2B5EF4-FFF2-40B4-BE49-F238E27FC236}">
                <a16:creationId xmlns:a16="http://schemas.microsoft.com/office/drawing/2014/main" id="{D7806B5D-AFF7-B9EC-4AA0-468CD5E3DB17}"/>
              </a:ext>
            </a:extLst>
          </p:cNvPr>
          <p:cNvSpPr/>
          <p:nvPr/>
        </p:nvSpPr>
        <p:spPr>
          <a:xfrm>
            <a:off x="2609313" y="2553627"/>
            <a:ext cx="295905" cy="358583"/>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Tree>
    <p:extLst>
      <p:ext uri="{BB962C8B-B14F-4D97-AF65-F5344CB8AC3E}">
        <p14:creationId xmlns:p14="http://schemas.microsoft.com/office/powerpoint/2010/main" val="21258524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ECCD0A-FE93-B31B-DCCA-7F34ECFEA47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0F689E86-5316-21F1-89ED-40CB3CFEC8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71265" y="2632634"/>
            <a:ext cx="3508885" cy="1959012"/>
          </a:xfrm>
          <a:prstGeom prst="rect">
            <a:avLst/>
          </a:prstGeom>
        </p:spPr>
      </p:pic>
      <p:sp>
        <p:nvSpPr>
          <p:cNvPr id="3" name="Slide Number Placeholder 2">
            <a:extLst>
              <a:ext uri="{FF2B5EF4-FFF2-40B4-BE49-F238E27FC236}">
                <a16:creationId xmlns:a16="http://schemas.microsoft.com/office/drawing/2014/main" id="{D871446D-4375-3B95-814D-99E31D1E532C}"/>
              </a:ext>
            </a:extLst>
          </p:cNvPr>
          <p:cNvSpPr>
            <a:spLocks noGrp="1"/>
          </p:cNvSpPr>
          <p:nvPr>
            <p:ph type="sldNum" sz="quarter" idx="11"/>
          </p:nvPr>
        </p:nvSpPr>
        <p:spPr/>
        <p:txBody>
          <a:bodyPr/>
          <a:lstStyle/>
          <a:p>
            <a:fld id="{CE58CB1E-F828-4F11-99E0-327109AF9DA4}" type="slidenum">
              <a:rPr lang="de-DE" smtClean="0"/>
              <a:pPr/>
              <a:t>29</a:t>
            </a:fld>
            <a:endParaRPr lang="de-DE" dirty="0"/>
          </a:p>
        </p:txBody>
      </p:sp>
      <p:sp>
        <p:nvSpPr>
          <p:cNvPr id="5" name="Title 4">
            <a:extLst>
              <a:ext uri="{FF2B5EF4-FFF2-40B4-BE49-F238E27FC236}">
                <a16:creationId xmlns:a16="http://schemas.microsoft.com/office/drawing/2014/main" id="{8923F58D-0C55-68C9-66AF-96428D5B0B9D}"/>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6FF877C-02E4-8D38-82F6-66DBF60B966F}"/>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SQL</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Injection</a:t>
            </a:r>
          </a:p>
        </p:txBody>
      </p:sp>
      <p:sp>
        <p:nvSpPr>
          <p:cNvPr id="7" name="TextBox 6">
            <a:extLst>
              <a:ext uri="{FF2B5EF4-FFF2-40B4-BE49-F238E27FC236}">
                <a16:creationId xmlns:a16="http://schemas.microsoft.com/office/drawing/2014/main" id="{CE4D2043-31F6-6DD4-3C17-16B672A42CD9}"/>
              </a:ext>
            </a:extLst>
          </p:cNvPr>
          <p:cNvSpPr txBox="1"/>
          <p:nvPr/>
        </p:nvSpPr>
        <p:spPr>
          <a:xfrm>
            <a:off x="471265" y="1482875"/>
            <a:ext cx="7703905" cy="338554"/>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SQL</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injection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attacks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are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common</a:t>
            </a:r>
            <a:endParaRPr lang="en-GB" sz="1600" dirty="0">
              <a:latin typeface="Arial" panose="020B0604020202020204" pitchFamily="34" charset="0"/>
              <a:cs typeface="Arial" panose="020B0604020202020204" pitchFamily="34" charset="0"/>
            </a:endParaRPr>
          </a:p>
        </p:txBody>
      </p:sp>
      <p:pic>
        <p:nvPicPr>
          <p:cNvPr id="15362" name="Picture 2" descr="Exploits of a Mom">
            <a:extLst>
              <a:ext uri="{FF2B5EF4-FFF2-40B4-BE49-F238E27FC236}">
                <a16:creationId xmlns:a16="http://schemas.microsoft.com/office/drawing/2014/main" id="{5FD3186A-EAEF-191E-79B8-C9EF162530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54038" y="816560"/>
            <a:ext cx="4842308" cy="1490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9D76CF8-B880-890B-C6DB-3BF1668120AB}"/>
              </a:ext>
            </a:extLst>
          </p:cNvPr>
          <p:cNvSpPr txBox="1"/>
          <p:nvPr/>
        </p:nvSpPr>
        <p:spPr>
          <a:xfrm>
            <a:off x="5387460" y="2321198"/>
            <a:ext cx="3508886" cy="276999"/>
          </a:xfrm>
          <a:prstGeom prst="rect">
            <a:avLst/>
          </a:prstGeom>
          <a:noFill/>
        </p:spPr>
        <p:txBody>
          <a:bodyPr wrap="square">
            <a:spAutoFit/>
          </a:bodyPr>
          <a:lstStyle/>
          <a:p>
            <a:pPr algn="r"/>
            <a:r>
              <a:rPr lang="en-DE" sz="1200" dirty="0"/>
              <a:t>https://xkcd.com/327/</a:t>
            </a:r>
          </a:p>
        </p:txBody>
      </p:sp>
      <p:sp>
        <p:nvSpPr>
          <p:cNvPr id="14" name="TextBox 13">
            <a:extLst>
              <a:ext uri="{FF2B5EF4-FFF2-40B4-BE49-F238E27FC236}">
                <a16:creationId xmlns:a16="http://schemas.microsoft.com/office/drawing/2014/main" id="{9043D615-F062-199D-38B4-B72BCD10D0D9}"/>
              </a:ext>
            </a:extLst>
          </p:cNvPr>
          <p:cNvSpPr txBox="1"/>
          <p:nvPr/>
        </p:nvSpPr>
        <p:spPr>
          <a:xfrm>
            <a:off x="573258" y="4575108"/>
            <a:ext cx="3406892" cy="276999"/>
          </a:xfrm>
          <a:prstGeom prst="rect">
            <a:avLst/>
          </a:prstGeom>
          <a:noFill/>
        </p:spPr>
        <p:txBody>
          <a:bodyPr wrap="square">
            <a:spAutoFit/>
          </a:bodyPr>
          <a:lstStyle/>
          <a:p>
            <a:pPr algn="ctr"/>
            <a:r>
              <a:rPr lang="en-GB" sz="1200" dirty="0"/>
              <a:t>http://</a:t>
            </a:r>
            <a:r>
              <a:rPr lang="en-GB" sz="1200" dirty="0" err="1"/>
              <a:t>web.nvd.nist.gov</a:t>
            </a:r>
            <a:r>
              <a:rPr lang="en-GB" sz="1200" dirty="0"/>
              <a:t>/view/vuln/statistics</a:t>
            </a:r>
          </a:p>
        </p:txBody>
      </p:sp>
      <p:pic>
        <p:nvPicPr>
          <p:cNvPr id="15364" name="Picture 4" descr="I am Programmer,I have... - I am Programmer,I have no life.">
            <a:extLst>
              <a:ext uri="{FF2B5EF4-FFF2-40B4-BE49-F238E27FC236}">
                <a16:creationId xmlns:a16="http://schemas.microsoft.com/office/drawing/2014/main" id="{1D0FC538-AE26-2154-2DD5-179019AD52BF}"/>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16711" y="2668507"/>
            <a:ext cx="2613345" cy="215839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7373AAF-84A4-8402-7A6C-439FA055159A}"/>
              </a:ext>
            </a:extLst>
          </p:cNvPr>
          <p:cNvSpPr txBox="1"/>
          <p:nvPr/>
        </p:nvSpPr>
        <p:spPr>
          <a:xfrm>
            <a:off x="6930056" y="4545053"/>
            <a:ext cx="1897801" cy="276999"/>
          </a:xfrm>
          <a:prstGeom prst="rect">
            <a:avLst/>
          </a:prstGeom>
          <a:noFill/>
        </p:spPr>
        <p:txBody>
          <a:bodyPr wrap="square">
            <a:spAutoFit/>
          </a:bodyPr>
          <a:lstStyle/>
          <a:p>
            <a:r>
              <a:rPr lang="en-US" altLang="zh-CN" sz="1200" dirty="0">
                <a:latin typeface="Arial" panose="020B0604020202020204" pitchFamily="34" charset="0"/>
                <a:cs typeface="Arial" panose="020B0604020202020204" pitchFamily="34" charset="0"/>
              </a:rPr>
              <a:t>A</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picture</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Facebook</a:t>
            </a:r>
            <a:endParaRPr lang="en-DE"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7816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D99E3AC-E868-242D-937E-10463DA16D05}"/>
              </a:ext>
            </a:extLst>
          </p:cNvPr>
          <p:cNvSpPr>
            <a:spLocks noGrp="1"/>
          </p:cNvSpPr>
          <p:nvPr>
            <p:ph idx="1"/>
          </p:nvPr>
        </p:nvSpPr>
        <p:spPr>
          <a:xfrm>
            <a:off x="581186" y="1681566"/>
            <a:ext cx="7887311" cy="3004734"/>
          </a:xfrm>
        </p:spPr>
        <p:txBody>
          <a:bodyPr/>
          <a:lstStyle/>
          <a:p>
            <a:pPr marL="285750" indent="-285750">
              <a:buFont typeface="Arial" panose="020B0604020202020204" pitchFamily="34" charset="0"/>
              <a:buChar char="•"/>
            </a:pPr>
            <a:r>
              <a:rPr lang="en-US" altLang="zh-CN" sz="1800" dirty="0"/>
              <a:t>Low-level</a:t>
            </a:r>
            <a:r>
              <a:rPr lang="zh-CN" altLang="en-US" sz="1800" dirty="0"/>
              <a:t> </a:t>
            </a:r>
            <a:r>
              <a:rPr lang="en-US" altLang="zh-CN" sz="1800" dirty="0"/>
              <a:t>memory-based</a:t>
            </a:r>
            <a:r>
              <a:rPr lang="zh-CN" altLang="en-US" sz="1800" dirty="0"/>
              <a:t> </a:t>
            </a:r>
            <a:r>
              <a:rPr lang="en-US" altLang="zh-CN" sz="1800" dirty="0"/>
              <a:t>security</a:t>
            </a:r>
            <a:r>
              <a:rPr lang="zh-CN" altLang="en-US" sz="1800" dirty="0"/>
              <a:t>   </a:t>
            </a:r>
            <a:endParaRPr lang="en-US" altLang="zh-CN" sz="1800" dirty="0"/>
          </a:p>
          <a:p>
            <a:pPr marL="285750" indent="-285750">
              <a:buFont typeface="Arial" panose="020B0604020202020204" pitchFamily="34" charset="0"/>
              <a:buChar char="•"/>
            </a:pPr>
            <a:r>
              <a:rPr lang="en-US" altLang="zh-CN" sz="1800" dirty="0"/>
              <a:t>Web</a:t>
            </a:r>
            <a:r>
              <a:rPr lang="zh-CN" altLang="en-US" sz="1800" dirty="0"/>
              <a:t> </a:t>
            </a:r>
            <a:r>
              <a:rPr lang="en-US" altLang="zh-CN" sz="1800" dirty="0"/>
              <a:t>security</a:t>
            </a:r>
          </a:p>
          <a:p>
            <a:pPr marL="285750" indent="-285750">
              <a:buFont typeface="Arial" panose="020B0604020202020204" pitchFamily="34" charset="0"/>
              <a:buChar char="•"/>
            </a:pPr>
            <a:r>
              <a:rPr lang="en-US" altLang="zh-CN" sz="1800" dirty="0"/>
              <a:t>Security</a:t>
            </a:r>
            <a:r>
              <a:rPr lang="zh-CN" altLang="en-US" sz="1800" dirty="0"/>
              <a:t> </a:t>
            </a:r>
            <a:r>
              <a:rPr lang="en-US" altLang="zh-CN" sz="1800" dirty="0"/>
              <a:t>analysis</a:t>
            </a:r>
          </a:p>
          <a:p>
            <a:pPr marL="285750" indent="-285750">
              <a:buFont typeface="Arial" panose="020B0604020202020204" pitchFamily="34" charset="0"/>
              <a:buChar char="•"/>
            </a:pPr>
            <a:r>
              <a:rPr lang="en-US" altLang="zh-CN" sz="1800" dirty="0"/>
              <a:t>Fuzzing</a:t>
            </a:r>
            <a:r>
              <a:rPr lang="zh-CN" altLang="en-US" sz="1800" dirty="0"/>
              <a:t> </a:t>
            </a:r>
            <a:r>
              <a:rPr lang="en-US" altLang="zh-CN" sz="1800" dirty="0"/>
              <a:t>and</a:t>
            </a:r>
            <a:r>
              <a:rPr lang="zh-CN" altLang="en-US" sz="1800" dirty="0"/>
              <a:t> </a:t>
            </a:r>
            <a:r>
              <a:rPr lang="en-US" altLang="zh-CN" sz="1800" dirty="0"/>
              <a:t>penetration</a:t>
            </a:r>
            <a:r>
              <a:rPr lang="zh-CN" altLang="en-US" sz="1800" dirty="0"/>
              <a:t> </a:t>
            </a:r>
            <a:r>
              <a:rPr lang="en-US" altLang="zh-CN" sz="1800" dirty="0"/>
              <a:t>testing</a:t>
            </a:r>
          </a:p>
        </p:txBody>
      </p:sp>
      <p:sp>
        <p:nvSpPr>
          <p:cNvPr id="3" name="Slide Number Placeholder 2">
            <a:extLst>
              <a:ext uri="{FF2B5EF4-FFF2-40B4-BE49-F238E27FC236}">
                <a16:creationId xmlns:a16="http://schemas.microsoft.com/office/drawing/2014/main" id="{0EF1E58D-A136-2A40-7431-F58C40FB8F74}"/>
              </a:ext>
            </a:extLst>
          </p:cNvPr>
          <p:cNvSpPr>
            <a:spLocks noGrp="1"/>
          </p:cNvSpPr>
          <p:nvPr>
            <p:ph type="sldNum" sz="quarter" idx="11"/>
          </p:nvPr>
        </p:nvSpPr>
        <p:spPr/>
        <p:txBody>
          <a:bodyPr/>
          <a:lstStyle/>
          <a:p>
            <a:fld id="{CE58CB1E-F828-4F11-99E0-327109AF9DA4}" type="slidenum">
              <a:rPr lang="de-DE" smtClean="0"/>
              <a:pPr/>
              <a:t>3</a:t>
            </a:fld>
            <a:endParaRPr lang="de-DE" dirty="0"/>
          </a:p>
        </p:txBody>
      </p:sp>
      <p:sp>
        <p:nvSpPr>
          <p:cNvPr id="5" name="Title 4">
            <a:extLst>
              <a:ext uri="{FF2B5EF4-FFF2-40B4-BE49-F238E27FC236}">
                <a16:creationId xmlns:a16="http://schemas.microsoft.com/office/drawing/2014/main" id="{5B705332-EC16-3A55-3B8E-FC36726F1CF7}"/>
              </a:ext>
            </a:extLst>
          </p:cNvPr>
          <p:cNvSpPr>
            <a:spLocks noGrp="1"/>
          </p:cNvSpPr>
          <p:nvPr>
            <p:ph type="title"/>
          </p:nvPr>
        </p:nvSpPr>
        <p:spPr>
          <a:xfrm>
            <a:off x="573258" y="804766"/>
            <a:ext cx="8246903" cy="380810"/>
          </a:xfrm>
        </p:spPr>
        <p:txBody>
          <a:bodyPr/>
          <a:lstStyle/>
          <a:p>
            <a:r>
              <a:rPr lang="en-US" altLang="zh-CN" dirty="0"/>
              <a:t>Today’s</a:t>
            </a:r>
            <a:r>
              <a:rPr lang="zh-CN" altLang="en-US" dirty="0"/>
              <a:t> </a:t>
            </a:r>
            <a:r>
              <a:rPr lang="en-US" altLang="zh-CN" dirty="0"/>
              <a:t>Agenda</a:t>
            </a:r>
            <a:endParaRPr lang="en-US" dirty="0"/>
          </a:p>
        </p:txBody>
      </p:sp>
    </p:spTree>
    <p:extLst>
      <p:ext uri="{BB962C8B-B14F-4D97-AF65-F5344CB8AC3E}">
        <p14:creationId xmlns:p14="http://schemas.microsoft.com/office/powerpoint/2010/main" val="1175335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C93B3-CB03-DAD2-3D04-4BB45DB8685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86E3F04-E5D4-036B-7F40-875FCBA1C220}"/>
              </a:ext>
            </a:extLst>
          </p:cNvPr>
          <p:cNvSpPr>
            <a:spLocks noGrp="1"/>
          </p:cNvSpPr>
          <p:nvPr>
            <p:ph type="sldNum" sz="quarter" idx="11"/>
          </p:nvPr>
        </p:nvSpPr>
        <p:spPr/>
        <p:txBody>
          <a:bodyPr/>
          <a:lstStyle/>
          <a:p>
            <a:fld id="{CE58CB1E-F828-4F11-99E0-327109AF9DA4}" type="slidenum">
              <a:rPr lang="de-DE" smtClean="0"/>
              <a:pPr/>
              <a:t>30</a:t>
            </a:fld>
            <a:endParaRPr lang="de-DE" dirty="0"/>
          </a:p>
        </p:txBody>
      </p:sp>
      <p:sp>
        <p:nvSpPr>
          <p:cNvPr id="5" name="Title 4">
            <a:extLst>
              <a:ext uri="{FF2B5EF4-FFF2-40B4-BE49-F238E27FC236}">
                <a16:creationId xmlns:a16="http://schemas.microsoft.com/office/drawing/2014/main" id="{FE1930FA-4213-5E6B-6ADB-A90928C53225}"/>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193D53F3-AE79-1AB9-6298-35E2D3C004BE}"/>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Session</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Hijacking</a:t>
            </a:r>
          </a:p>
        </p:txBody>
      </p:sp>
      <p:sp>
        <p:nvSpPr>
          <p:cNvPr id="12" name="TextBox 11">
            <a:extLst>
              <a:ext uri="{FF2B5EF4-FFF2-40B4-BE49-F238E27FC236}">
                <a16:creationId xmlns:a16="http://schemas.microsoft.com/office/drawing/2014/main" id="{3C1A46B1-1CD1-1A7E-D491-77B68DDF31E5}"/>
              </a:ext>
            </a:extLst>
          </p:cNvPr>
          <p:cNvSpPr txBox="1"/>
          <p:nvPr/>
        </p:nvSpPr>
        <p:spPr>
          <a:xfrm>
            <a:off x="478970" y="1605644"/>
            <a:ext cx="8055429" cy="2308324"/>
          </a:xfrm>
          <a:prstGeom prst="rect">
            <a:avLst/>
          </a:prstGeom>
          <a:noFill/>
        </p:spPr>
        <p:txBody>
          <a:bodyPr wrap="square">
            <a:spAutoFit/>
          </a:bodyPr>
          <a:lstStyle/>
          <a:p>
            <a:r>
              <a:rPr lang="en-DE" sz="1600" dirty="0"/>
              <a:t>An extremely common use of cookies is to track users who have already authenticated</a:t>
            </a:r>
            <a:r>
              <a:rPr lang="en-US" altLang="zh-CN" sz="1600" dirty="0"/>
              <a:t>.</a:t>
            </a:r>
            <a:endParaRPr lang="en-DE" sz="1600" dirty="0"/>
          </a:p>
          <a:p>
            <a:endParaRPr lang="en-DE" sz="1600" dirty="0"/>
          </a:p>
          <a:p>
            <a:r>
              <a:rPr lang="en-US" altLang="zh-CN" sz="1600" dirty="0"/>
              <a:t>The</a:t>
            </a:r>
            <a:r>
              <a:rPr lang="zh-CN" altLang="en-US" sz="1600" dirty="0"/>
              <a:t> </a:t>
            </a:r>
            <a:r>
              <a:rPr lang="en-DE" sz="1600" dirty="0"/>
              <a:t>server associates a </a:t>
            </a:r>
            <a:r>
              <a:rPr lang="en-US" altLang="zh-CN" sz="1600" dirty="0"/>
              <a:t>“</a:t>
            </a:r>
            <a:r>
              <a:rPr lang="en-DE" sz="1600" i="1" dirty="0"/>
              <a:t>session cookie</a:t>
            </a:r>
            <a:r>
              <a:rPr lang="en-US" altLang="zh-CN" sz="1600" dirty="0"/>
              <a:t>”</a:t>
            </a:r>
            <a:r>
              <a:rPr lang="en-DE" sz="1600" dirty="0"/>
              <a:t> with the logged-in user’s info</a:t>
            </a:r>
            <a:r>
              <a:rPr lang="en-US" altLang="zh-CN" sz="1600" dirty="0"/>
              <a:t>.</a:t>
            </a:r>
            <a:endParaRPr lang="en-DE" sz="1600" dirty="0"/>
          </a:p>
          <a:p>
            <a:endParaRPr lang="en-DE" sz="1600" dirty="0"/>
          </a:p>
          <a:p>
            <a:r>
              <a:rPr lang="en-DE" sz="1600" dirty="0"/>
              <a:t>Subsequent requests include the cookie in the request headers and/or as one of the fields: </a:t>
            </a:r>
            <a:r>
              <a:rPr lang="en-DE" sz="1600" i="1" dirty="0"/>
              <a:t>http://website.com/doStuff.html?sid=81asf98as8eak</a:t>
            </a:r>
          </a:p>
          <a:p>
            <a:endParaRPr lang="en-DE" sz="1600" dirty="0"/>
          </a:p>
          <a:p>
            <a:r>
              <a:rPr lang="en-DE" sz="1600" dirty="0"/>
              <a:t>The idea is to be able to say “I am talking to the same browser that authenticated Alice earlier.”</a:t>
            </a:r>
          </a:p>
        </p:txBody>
      </p:sp>
    </p:spTree>
    <p:extLst>
      <p:ext uri="{BB962C8B-B14F-4D97-AF65-F5344CB8AC3E}">
        <p14:creationId xmlns:p14="http://schemas.microsoft.com/office/powerpoint/2010/main" val="135252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87043-0148-5E7F-2469-BCC07518262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08B1221-9C20-F67F-43F7-7788193FF7E3}"/>
              </a:ext>
            </a:extLst>
          </p:cNvPr>
          <p:cNvSpPr>
            <a:spLocks noGrp="1"/>
          </p:cNvSpPr>
          <p:nvPr>
            <p:ph type="sldNum" sz="quarter" idx="11"/>
          </p:nvPr>
        </p:nvSpPr>
        <p:spPr/>
        <p:txBody>
          <a:bodyPr/>
          <a:lstStyle/>
          <a:p>
            <a:fld id="{CE58CB1E-F828-4F11-99E0-327109AF9DA4}" type="slidenum">
              <a:rPr lang="de-DE" smtClean="0"/>
              <a:pPr/>
              <a:t>31</a:t>
            </a:fld>
            <a:endParaRPr lang="de-DE" dirty="0"/>
          </a:p>
        </p:txBody>
      </p:sp>
      <p:sp>
        <p:nvSpPr>
          <p:cNvPr id="5" name="Title 4">
            <a:extLst>
              <a:ext uri="{FF2B5EF4-FFF2-40B4-BE49-F238E27FC236}">
                <a16:creationId xmlns:a16="http://schemas.microsoft.com/office/drawing/2014/main" id="{09F02753-FFC4-AFC1-42D8-9F460AE65DB3}"/>
              </a:ext>
            </a:extLst>
          </p:cNvPr>
          <p:cNvSpPr>
            <a:spLocks noGrp="1"/>
          </p:cNvSpPr>
          <p:nvPr>
            <p:ph type="title"/>
          </p:nvPr>
        </p:nvSpPr>
        <p:spPr>
          <a:xfrm>
            <a:off x="573258" y="543509"/>
            <a:ext cx="8246903"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642BD372-AF40-8EF1-0A49-87C1A5B71882}"/>
              </a:ext>
            </a:extLst>
          </p:cNvPr>
          <p:cNvSpPr>
            <a:spLocks noGrp="1"/>
          </p:cNvSpPr>
          <p:nvPr>
            <p:ph idx="1"/>
          </p:nvPr>
        </p:nvSpPr>
        <p:spPr>
          <a:xfrm>
            <a:off x="573258" y="983310"/>
            <a:ext cx="7812206" cy="377797"/>
          </a:xfrm>
        </p:spPr>
        <p:txBody>
          <a:bodyPr/>
          <a:lstStyle/>
          <a:p>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effectLst/>
                <a:latin typeface="Arial" panose="020B0604020202020204" pitchFamily="34" charset="0"/>
                <a:ea typeface="DengXian" panose="02010600030101010101" pitchFamily="2" charset="-122"/>
                <a:cs typeface="Arial" panose="020B0604020202020204" pitchFamily="34" charset="0"/>
              </a:rPr>
              <a:t>Cross Site Scripting</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(XSS)</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Attacks</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18434" name="Picture 2" descr="Protecting Your Cookies from Cross Site Scripting (XSS) Vulnerabilities –  How XSS Works">
            <a:extLst>
              <a:ext uri="{FF2B5EF4-FFF2-40B4-BE49-F238E27FC236}">
                <a16:creationId xmlns:a16="http://schemas.microsoft.com/office/drawing/2014/main" id="{FDBB4E35-A5AB-230F-DBFB-C58DC5759005}"/>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10414"/>
          <a:stretch/>
        </p:blipFill>
        <p:spPr bwMode="auto">
          <a:xfrm>
            <a:off x="2131466" y="1658540"/>
            <a:ext cx="5130486" cy="27485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54064F5-6854-ACCA-3CF6-E2B06EC27997}"/>
              </a:ext>
            </a:extLst>
          </p:cNvPr>
          <p:cNvSpPr txBox="1"/>
          <p:nvPr/>
        </p:nvSpPr>
        <p:spPr>
          <a:xfrm>
            <a:off x="1306267" y="4469186"/>
            <a:ext cx="6531466" cy="261610"/>
          </a:xfrm>
          <a:prstGeom prst="rect">
            <a:avLst/>
          </a:prstGeom>
          <a:noFill/>
        </p:spPr>
        <p:txBody>
          <a:bodyPr wrap="square" rtlCol="0">
            <a:spAutoFit/>
          </a:bodyPr>
          <a:lstStyle/>
          <a:p>
            <a:pPr algn="ctr"/>
            <a:r>
              <a:rPr lang="en-US" sz="1100" b="1" dirty="0"/>
              <a:t>(→)</a:t>
            </a:r>
            <a:r>
              <a:rPr lang="zh-CN" altLang="en-US" sz="1100" b="1" dirty="0"/>
              <a:t> </a:t>
            </a:r>
            <a:r>
              <a:rPr lang="en-US" altLang="zh-CN" sz="1100" dirty="0"/>
              <a:t>An</a:t>
            </a:r>
            <a:r>
              <a:rPr lang="zh-CN" altLang="en-US" sz="1100" dirty="0"/>
              <a:t> </a:t>
            </a:r>
            <a:r>
              <a:rPr lang="en-US" altLang="zh-CN" sz="1100" dirty="0"/>
              <a:t>illustrative</a:t>
            </a:r>
            <a:r>
              <a:rPr lang="zh-CN" altLang="en-US" sz="1100" dirty="0"/>
              <a:t> </a:t>
            </a:r>
            <a:r>
              <a:rPr lang="en-US" altLang="zh-CN" sz="1100" dirty="0"/>
              <a:t>ex</a:t>
            </a:r>
            <a:r>
              <a:rPr lang="en-US" sz="1100" dirty="0"/>
              <a:t>am</a:t>
            </a:r>
            <a:r>
              <a:rPr lang="en-US" altLang="zh-CN" sz="1100" dirty="0"/>
              <a:t>ple</a:t>
            </a:r>
            <a:r>
              <a:rPr lang="zh-CN" altLang="en-US" sz="1100" dirty="0"/>
              <a:t> </a:t>
            </a:r>
            <a:r>
              <a:rPr lang="en-US" altLang="zh-CN" sz="1100" dirty="0"/>
              <a:t>of</a:t>
            </a:r>
            <a:r>
              <a:rPr lang="zh-CN" altLang="en-US" sz="1100" dirty="0"/>
              <a:t> </a:t>
            </a:r>
            <a:r>
              <a:rPr lang="en-US" altLang="zh-CN" sz="1100" dirty="0"/>
              <a:t>an</a:t>
            </a:r>
            <a:r>
              <a:rPr lang="zh-CN" altLang="en-US" sz="1100" dirty="0"/>
              <a:t> </a:t>
            </a:r>
            <a:r>
              <a:rPr lang="en-US" altLang="zh-CN" sz="1100" dirty="0"/>
              <a:t>XSS</a:t>
            </a:r>
            <a:r>
              <a:rPr lang="zh-CN" altLang="en-US" sz="1100" dirty="0"/>
              <a:t> </a:t>
            </a:r>
            <a:r>
              <a:rPr lang="en-US" altLang="zh-CN" sz="1100" dirty="0"/>
              <a:t>attack.</a:t>
            </a:r>
            <a:endParaRPr lang="en-US" sz="1100" dirty="0"/>
          </a:p>
        </p:txBody>
      </p:sp>
    </p:spTree>
    <p:extLst>
      <p:ext uri="{BB962C8B-B14F-4D97-AF65-F5344CB8AC3E}">
        <p14:creationId xmlns:p14="http://schemas.microsoft.com/office/powerpoint/2010/main" val="5877200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69BC4-089A-776E-9BBA-FF3679BFA47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1709FBD-5280-9580-C52D-3B472ACC913B}"/>
              </a:ext>
            </a:extLst>
          </p:cNvPr>
          <p:cNvSpPr>
            <a:spLocks noGrp="1"/>
          </p:cNvSpPr>
          <p:nvPr>
            <p:ph type="sldNum" sz="quarter" idx="11"/>
          </p:nvPr>
        </p:nvSpPr>
        <p:spPr/>
        <p:txBody>
          <a:bodyPr/>
          <a:lstStyle/>
          <a:p>
            <a:fld id="{CE58CB1E-F828-4F11-99E0-327109AF9DA4}" type="slidenum">
              <a:rPr lang="de-DE" smtClean="0"/>
              <a:pPr/>
              <a:t>32</a:t>
            </a:fld>
            <a:endParaRPr lang="de-DE" dirty="0"/>
          </a:p>
        </p:txBody>
      </p:sp>
      <p:sp>
        <p:nvSpPr>
          <p:cNvPr id="5" name="Title 4">
            <a:extLst>
              <a:ext uri="{FF2B5EF4-FFF2-40B4-BE49-F238E27FC236}">
                <a16:creationId xmlns:a16="http://schemas.microsoft.com/office/drawing/2014/main" id="{5C2698C8-8675-393E-B545-FA4DDDEC7848}"/>
              </a:ext>
            </a:extLst>
          </p:cNvPr>
          <p:cNvSpPr>
            <a:spLocks noGrp="1"/>
          </p:cNvSpPr>
          <p:nvPr>
            <p:ph type="title"/>
          </p:nvPr>
        </p:nvSpPr>
        <p:spPr>
          <a:xfrm>
            <a:off x="1050322" y="543509"/>
            <a:ext cx="6128954" cy="377796"/>
          </a:xfrm>
        </p:spPr>
        <p:txBody>
          <a:bodyPr/>
          <a:lstStyle/>
          <a:p>
            <a:r>
              <a:rPr lang="en-US" altLang="zh-CN" sz="2400" dirty="0"/>
              <a:t>Web</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AE51E99-B598-C330-00DD-E0F6A5DE1C87}"/>
              </a:ext>
            </a:extLst>
          </p:cNvPr>
          <p:cNvSpPr>
            <a:spLocks noGrp="1"/>
          </p:cNvSpPr>
          <p:nvPr>
            <p:ph idx="1"/>
          </p:nvPr>
        </p:nvSpPr>
        <p:spPr>
          <a:xfrm>
            <a:off x="1050322" y="983311"/>
            <a:ext cx="6128954"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Twitter</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Cookie</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Handling</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Issue</a:t>
            </a:r>
          </a:p>
        </p:txBody>
      </p:sp>
      <p:sp>
        <p:nvSpPr>
          <p:cNvPr id="6" name="TextBox 5">
            <a:extLst>
              <a:ext uri="{FF2B5EF4-FFF2-40B4-BE49-F238E27FC236}">
                <a16:creationId xmlns:a16="http://schemas.microsoft.com/office/drawing/2014/main" id="{11842BA9-45C5-27E8-6C09-2B60C8C22364}"/>
              </a:ext>
            </a:extLst>
          </p:cNvPr>
          <p:cNvSpPr txBox="1"/>
          <p:nvPr/>
        </p:nvSpPr>
        <p:spPr>
          <a:xfrm>
            <a:off x="331358" y="1569847"/>
            <a:ext cx="5027535" cy="2893100"/>
          </a:xfrm>
          <a:prstGeom prst="rect">
            <a:avLst/>
          </a:prstGeom>
          <a:noFill/>
        </p:spPr>
        <p:txBody>
          <a:bodyPr wrap="square">
            <a:spAutoFit/>
          </a:bodyPr>
          <a:lstStyle/>
          <a:p>
            <a:r>
              <a:rPr lang="en-GB" sz="1400" dirty="0">
                <a:latin typeface="Arial" panose="020B0604020202020204" pitchFamily="34" charset="0"/>
                <a:cs typeface="Arial" panose="020B0604020202020204" pitchFamily="34" charset="0"/>
              </a:rPr>
              <a:t>Twitter uses one cookie (</a:t>
            </a:r>
            <a:r>
              <a:rPr lang="en-GB" sz="1400" dirty="0" err="1">
                <a:latin typeface="Consolas" panose="020B0609020204030204" pitchFamily="49" charset="0"/>
                <a:cs typeface="Consolas" panose="020B0609020204030204" pitchFamily="49" charset="0"/>
              </a:rPr>
              <a:t>auth_token</a:t>
            </a:r>
            <a:r>
              <a:rPr lang="en-GB" sz="1400" dirty="0">
                <a:latin typeface="Arial" panose="020B0604020202020204" pitchFamily="34" charset="0"/>
                <a:cs typeface="Arial" panose="020B0604020202020204" pitchFamily="34" charset="0"/>
              </a:rPr>
              <a:t>) to validate the user, which is a function of </a:t>
            </a:r>
            <a:r>
              <a:rPr lang="en-US" altLang="zh-CN" sz="1400" dirty="0">
                <a:latin typeface="Arial" panose="020B0604020202020204" pitchFamily="34" charset="0"/>
                <a:cs typeface="Arial" panose="020B0604020202020204" pitchFamily="34" charset="0"/>
              </a:rPr>
              <a:t>“</a:t>
            </a:r>
            <a:r>
              <a:rPr lang="en-GB" sz="1400" dirty="0">
                <a:latin typeface="Arial" panose="020B0604020202020204" pitchFamily="34" charset="0"/>
                <a:cs typeface="Arial" panose="020B0604020202020204" pitchFamily="34" charset="0"/>
              </a:rPr>
              <a:t>username</a:t>
            </a:r>
            <a:r>
              <a:rPr lang="en-US" altLang="zh-CN" sz="1400" dirty="0">
                <a:latin typeface="Arial" panose="020B0604020202020204" pitchFamily="34" charset="0"/>
                <a:cs typeface="Arial" panose="020B0604020202020204" pitchFamily="34" charset="0"/>
              </a:rPr>
              <a:t>”</a:t>
            </a:r>
            <a:r>
              <a:rPr lang="en-GB" sz="1400" dirty="0">
                <a:latin typeface="Arial" panose="020B0604020202020204" pitchFamily="34" charset="0"/>
                <a:cs typeface="Arial" panose="020B0604020202020204" pitchFamily="34" charset="0"/>
              </a:rPr>
              <a:t> and </a:t>
            </a:r>
            <a:r>
              <a:rPr lang="en-US" altLang="zh-CN" sz="1400" dirty="0">
                <a:latin typeface="Arial" panose="020B0604020202020204" pitchFamily="34" charset="0"/>
                <a:cs typeface="Arial" panose="020B0604020202020204" pitchFamily="34" charset="0"/>
              </a:rPr>
              <a:t>“</a:t>
            </a:r>
            <a:r>
              <a:rPr lang="en-GB" sz="1400" dirty="0">
                <a:latin typeface="Arial" panose="020B0604020202020204" pitchFamily="34" charset="0"/>
                <a:cs typeface="Arial" panose="020B0604020202020204" pitchFamily="34" charset="0"/>
              </a:rPr>
              <a:t>password</a:t>
            </a:r>
            <a:r>
              <a:rPr lang="en-US" altLang="zh-CN" sz="1400" dirty="0">
                <a:latin typeface="Arial" panose="020B0604020202020204" pitchFamily="34" charset="0"/>
                <a:cs typeface="Arial" panose="020B0604020202020204" pitchFamily="34" charset="0"/>
              </a:rPr>
              <a:t>”</a:t>
            </a:r>
            <a:r>
              <a:rPr lang="en-GB" sz="1400"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Some weaknesses were found in </a:t>
            </a:r>
            <a:r>
              <a:rPr lang="en-GB" sz="1400" dirty="0" err="1">
                <a:latin typeface="Consolas" panose="020B0609020204030204" pitchFamily="49" charset="0"/>
                <a:cs typeface="Consolas" panose="020B0609020204030204" pitchFamily="49" charset="0"/>
              </a:rPr>
              <a:t>auth_token</a:t>
            </a:r>
            <a:r>
              <a:rPr lang="en-GB" sz="1400" dirty="0">
                <a:latin typeface="Arial" panose="020B0604020202020204" pitchFamily="34" charset="0"/>
                <a:cs typeface="Arial" panose="020B0604020202020204" pitchFamily="34" charset="0"/>
              </a:rPr>
              <a:t> in 2014:</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The token does not change from one login to the next</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The token does not become invalid when the user logs out</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r>
              <a:rPr lang="en-GB" sz="1400" dirty="0">
                <a:latin typeface="Arial" panose="020B0604020202020204" pitchFamily="34" charset="0"/>
                <a:cs typeface="Arial" panose="020B0604020202020204" pitchFamily="34" charset="0"/>
              </a:rPr>
              <a:t>Thus,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GB" sz="1400" dirty="0">
                <a:latin typeface="Arial" panose="020B0604020202020204" pitchFamily="34" charset="0"/>
                <a:cs typeface="Arial" panose="020B0604020202020204" pitchFamily="34" charset="0"/>
              </a:rPr>
              <a:t>attacker can steal this cookie once and can log in as the user at any time anywhere (until the password changes)!</a:t>
            </a:r>
          </a:p>
          <a:p>
            <a:pPr marL="285750" indent="-285750">
              <a:buFont typeface="Arial" panose="020B0604020202020204" pitchFamily="34" charset="0"/>
              <a:buChar char="•"/>
            </a:pPr>
            <a:endParaRPr lang="en-GB" sz="1400" dirty="0">
              <a:latin typeface="Arial" panose="020B0604020202020204" pitchFamily="34" charset="0"/>
              <a:cs typeface="Arial" panose="020B0604020202020204" pitchFamily="34" charset="0"/>
            </a:endParaRPr>
          </a:p>
          <a:p>
            <a:r>
              <a:rPr lang="en-US" altLang="zh-CN" sz="1400" b="1" dirty="0">
                <a:solidFill>
                  <a:srgbClr val="FF0000"/>
                </a:solidFill>
                <a:latin typeface="Arial" panose="020B0604020202020204" pitchFamily="34" charset="0"/>
                <a:cs typeface="Arial" panose="020B0604020202020204" pitchFamily="34" charset="0"/>
              </a:rPr>
              <a:t>How</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to</a:t>
            </a:r>
            <a:r>
              <a:rPr lang="zh-CN" altLang="en-US" sz="1400" b="1" dirty="0">
                <a:solidFill>
                  <a:srgbClr val="FF0000"/>
                </a:solidFill>
                <a:latin typeface="Arial" panose="020B0604020202020204" pitchFamily="34" charset="0"/>
                <a:cs typeface="Arial" panose="020B0604020202020204" pitchFamily="34" charset="0"/>
              </a:rPr>
              <a:t> </a:t>
            </a:r>
            <a:r>
              <a:rPr lang="en-GB" sz="1400" b="1" dirty="0">
                <a:solidFill>
                  <a:srgbClr val="FF0000"/>
                </a:solidFill>
                <a:latin typeface="Arial" panose="020B0604020202020204" pitchFamily="34" charset="0"/>
                <a:cs typeface="Arial" panose="020B0604020202020204" pitchFamily="34" charset="0"/>
              </a:rPr>
              <a:t>Fix</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it?</a:t>
            </a:r>
          </a:p>
        </p:txBody>
      </p:sp>
      <p:pic>
        <p:nvPicPr>
          <p:cNvPr id="16388" name="Picture 4">
            <a:extLst>
              <a:ext uri="{FF2B5EF4-FFF2-40B4-BE49-F238E27FC236}">
                <a16:creationId xmlns:a16="http://schemas.microsoft.com/office/drawing/2014/main" id="{5211F92C-1895-DDE0-64B7-0C9AF07D1FC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1358" y="680553"/>
            <a:ext cx="585086" cy="4815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6211342-DE4F-9165-B81A-2E614B33AE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95257" y="988896"/>
            <a:ext cx="3217385" cy="3423273"/>
          </a:xfrm>
          <a:prstGeom prst="rect">
            <a:avLst/>
          </a:prstGeom>
          <a:ln>
            <a:solidFill>
              <a:schemeClr val="tx1"/>
            </a:solid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ED1E70AE-11DF-D6BE-783E-187682DE4558}"/>
              </a:ext>
            </a:extLst>
          </p:cNvPr>
          <p:cNvSpPr txBox="1"/>
          <p:nvPr/>
        </p:nvSpPr>
        <p:spPr>
          <a:xfrm>
            <a:off x="322649" y="4380412"/>
            <a:ext cx="5155042" cy="307777"/>
          </a:xfrm>
          <a:prstGeom prst="rect">
            <a:avLst/>
          </a:prstGeom>
          <a:noFill/>
        </p:spPr>
        <p:txBody>
          <a:bodyPr wrap="square">
            <a:spAutoFit/>
          </a:bodyPr>
          <a:lstStyle/>
          <a:p>
            <a:r>
              <a:rPr lang="en-US" altLang="zh-CN" sz="1400" dirty="0">
                <a:latin typeface="Arial" panose="020B0604020202020204" pitchFamily="34" charset="0"/>
                <a:cs typeface="Arial" panose="020B0604020202020204" pitchFamily="34" charset="0"/>
              </a:rPr>
              <a:t>T</a:t>
            </a:r>
            <a:r>
              <a:rPr lang="en-GB" sz="1400" dirty="0" err="1">
                <a:latin typeface="Arial" panose="020B0604020202020204" pitchFamily="34" charset="0"/>
                <a:cs typeface="Arial" panose="020B0604020202020204" pitchFamily="34" charset="0"/>
              </a:rPr>
              <a:t>ime</a:t>
            </a:r>
            <a:r>
              <a:rPr lang="en-GB" sz="1400" dirty="0">
                <a:latin typeface="Arial" panose="020B0604020202020204" pitchFamily="34" charset="0"/>
                <a:cs typeface="Arial" panose="020B0604020202020204" pitchFamily="34" charset="0"/>
              </a:rPr>
              <a:t> out session IDs and delete them once the session ends</a:t>
            </a:r>
            <a:endParaRPr lang="en-DE"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33803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4688E-88B7-7A0D-AC43-4D07E47EBA0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A6A26D4-41D9-FB7E-9F8A-B4A72C7F875E}"/>
              </a:ext>
            </a:extLst>
          </p:cNvPr>
          <p:cNvSpPr txBox="1"/>
          <p:nvPr/>
        </p:nvSpPr>
        <p:spPr>
          <a:xfrm>
            <a:off x="591469" y="1073888"/>
            <a:ext cx="7812206" cy="584775"/>
          </a:xfrm>
          <a:prstGeom prst="rect">
            <a:avLst/>
          </a:prstGeom>
          <a:noFill/>
        </p:spPr>
        <p:txBody>
          <a:bodyPr wrap="square" rtlCol="0">
            <a:spAutoFit/>
          </a:bodyPr>
          <a:lstStyle/>
          <a:p>
            <a:r>
              <a:rPr lang="en-US" altLang="zh-CN" sz="3200" b="1" dirty="0">
                <a:solidFill>
                  <a:schemeClr val="accent1"/>
                </a:solidFill>
                <a:latin typeface="Arial" panose="020B0604020202020204" pitchFamily="34" charset="0"/>
                <a:cs typeface="Arial" panose="020B0604020202020204" pitchFamily="34" charset="0"/>
              </a:rPr>
              <a:t>Secure</a:t>
            </a:r>
            <a:r>
              <a:rPr lang="zh-CN" altLang="en-US" sz="3200" b="1" dirty="0">
                <a:solidFill>
                  <a:schemeClr val="accent1"/>
                </a:solidFill>
                <a:latin typeface="Arial" panose="020B0604020202020204" pitchFamily="34" charset="0"/>
                <a:cs typeface="Arial" panose="020B0604020202020204" pitchFamily="34" charset="0"/>
              </a:rPr>
              <a:t> </a:t>
            </a:r>
            <a:r>
              <a:rPr lang="en-US" altLang="zh-CN" sz="3200" b="1" dirty="0">
                <a:solidFill>
                  <a:schemeClr val="accent1"/>
                </a:solidFill>
                <a:latin typeface="Arial" panose="020B0604020202020204" pitchFamily="34" charset="0"/>
                <a:cs typeface="Arial" panose="020B0604020202020204" pitchFamily="34" charset="0"/>
              </a:rPr>
              <a:t>Analysis</a:t>
            </a:r>
            <a:endParaRPr lang="en-DE" sz="3200" b="1" dirty="0">
              <a:solidFill>
                <a:schemeClr val="accent1"/>
              </a:solidFill>
              <a:latin typeface="Arial" panose="020B0604020202020204" pitchFamily="34" charset="0"/>
              <a:cs typeface="Arial" panose="020B0604020202020204" pitchFamily="34" charset="0"/>
            </a:endParaRPr>
          </a:p>
        </p:txBody>
      </p:sp>
      <p:sp>
        <p:nvSpPr>
          <p:cNvPr id="3" name="Content Placeholder 1">
            <a:extLst>
              <a:ext uri="{FF2B5EF4-FFF2-40B4-BE49-F238E27FC236}">
                <a16:creationId xmlns:a16="http://schemas.microsoft.com/office/drawing/2014/main" id="{6CE84CA3-24FE-FD0C-1FF5-D5731C68179B}"/>
              </a:ext>
            </a:extLst>
          </p:cNvPr>
          <p:cNvSpPr txBox="1">
            <a:spLocks/>
          </p:cNvSpPr>
          <p:nvPr/>
        </p:nvSpPr>
        <p:spPr>
          <a:xfrm>
            <a:off x="591469" y="2014668"/>
            <a:ext cx="7812206" cy="760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Dynamic</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Analysis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Static</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Analysis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Taint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Analysis</a:t>
            </a:r>
            <a:endPar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1893769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CA4824-4097-D036-DE14-2AB5C8AC30A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4891638-CA12-9200-ADC6-D69D9E6ECBA6}"/>
              </a:ext>
            </a:extLst>
          </p:cNvPr>
          <p:cNvSpPr>
            <a:spLocks noGrp="1"/>
          </p:cNvSpPr>
          <p:nvPr>
            <p:ph type="sldNum" sz="quarter" idx="11"/>
          </p:nvPr>
        </p:nvSpPr>
        <p:spPr/>
        <p:txBody>
          <a:bodyPr/>
          <a:lstStyle/>
          <a:p>
            <a:fld id="{CE58CB1E-F828-4F11-99E0-327109AF9DA4}" type="slidenum">
              <a:rPr lang="de-DE" smtClean="0"/>
              <a:pPr/>
              <a:t>34</a:t>
            </a:fld>
            <a:endParaRPr lang="de-DE" dirty="0"/>
          </a:p>
        </p:txBody>
      </p:sp>
      <p:sp>
        <p:nvSpPr>
          <p:cNvPr id="5" name="Title 4">
            <a:extLst>
              <a:ext uri="{FF2B5EF4-FFF2-40B4-BE49-F238E27FC236}">
                <a16:creationId xmlns:a16="http://schemas.microsoft.com/office/drawing/2014/main" id="{E2A545C6-E668-7125-4648-A8F013CFD7BA}"/>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B7D27A1B-6562-2818-8F4B-C9AE78492966}"/>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Dynamic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6" name="TextBox 5">
            <a:extLst>
              <a:ext uri="{FF2B5EF4-FFF2-40B4-BE49-F238E27FC236}">
                <a16:creationId xmlns:a16="http://schemas.microsoft.com/office/drawing/2014/main" id="{70B4DB55-6210-BF3F-D0CE-83DCD145609E}"/>
              </a:ext>
            </a:extLst>
          </p:cNvPr>
          <p:cNvSpPr txBox="1"/>
          <p:nvPr/>
        </p:nvSpPr>
        <p:spPr>
          <a:xfrm>
            <a:off x="573257" y="1493726"/>
            <a:ext cx="7273283" cy="1077218"/>
          </a:xfrm>
          <a:prstGeom prst="rect">
            <a:avLst/>
          </a:prstGeom>
          <a:noFill/>
        </p:spPr>
        <p:txBody>
          <a:bodyPr wrap="square">
            <a:spAutoFit/>
          </a:bodyPr>
          <a:lstStyle/>
          <a:p>
            <a:pPr marL="285750" indent="-285750">
              <a:buFont typeface="Arial" panose="020B0604020202020204" pitchFamily="34" charset="0"/>
              <a:buChar char="•"/>
            </a:pPr>
            <a:r>
              <a:rPr lang="en-DE" sz="1600" dirty="0"/>
              <a:t>Learn about program’s properties </a:t>
            </a:r>
            <a:r>
              <a:rPr lang="en-DE" sz="1600" b="1" dirty="0"/>
              <a:t>by executing it</a:t>
            </a:r>
            <a:r>
              <a:rPr lang="en-DE" sz="1600" dirty="0"/>
              <a:t>.</a:t>
            </a:r>
          </a:p>
          <a:p>
            <a:pPr marL="285750" indent="-285750">
              <a:buFont typeface="Arial" panose="020B0604020202020204" pitchFamily="34" charset="0"/>
              <a:buChar char="•"/>
            </a:pPr>
            <a:r>
              <a:rPr lang="en-DE" sz="1600" dirty="0"/>
              <a:t>Examine </a:t>
            </a:r>
            <a:r>
              <a:rPr lang="en-GB" sz="1600" dirty="0"/>
              <a:t>the </a:t>
            </a:r>
            <a:r>
              <a:rPr lang="en-DE" sz="1600" dirty="0"/>
              <a:t>program state throughout/after execution by gathering additional information.</a:t>
            </a:r>
          </a:p>
          <a:p>
            <a:pPr marL="285750" indent="-285750">
              <a:buFont typeface="Arial" panose="020B0604020202020204" pitchFamily="34" charset="0"/>
              <a:buChar char="•"/>
            </a:pPr>
            <a:r>
              <a:rPr lang="en-US" altLang="zh-CN" sz="1600" dirty="0"/>
              <a:t>Conventional</a:t>
            </a:r>
            <a:r>
              <a:rPr lang="zh-CN" altLang="en-US" sz="1600" dirty="0"/>
              <a:t> </a:t>
            </a:r>
            <a:r>
              <a:rPr lang="en-US" altLang="zh-CN" sz="1600" dirty="0"/>
              <a:t>unit</a:t>
            </a:r>
            <a:r>
              <a:rPr lang="zh-CN" altLang="en-US" sz="1600" dirty="0"/>
              <a:t> </a:t>
            </a:r>
            <a:r>
              <a:rPr lang="en-US" altLang="zh-CN" sz="1600" dirty="0"/>
              <a:t>testing</a:t>
            </a:r>
            <a:r>
              <a:rPr lang="zh-CN" altLang="en-US" sz="1600" dirty="0"/>
              <a:t> </a:t>
            </a:r>
            <a:r>
              <a:rPr lang="en-US" altLang="zh-CN" sz="1600" dirty="0"/>
              <a:t>on</a:t>
            </a:r>
            <a:r>
              <a:rPr lang="zh-CN" altLang="en-US" sz="1600" dirty="0"/>
              <a:t> </a:t>
            </a:r>
            <a:r>
              <a:rPr lang="en-US" altLang="zh-CN" sz="1600" dirty="0"/>
              <a:t>IDEs</a:t>
            </a:r>
            <a:r>
              <a:rPr lang="zh-CN" altLang="en-US" sz="1600" dirty="0"/>
              <a:t> </a:t>
            </a:r>
            <a:r>
              <a:rPr lang="en-US" altLang="zh-CN" sz="1600" dirty="0"/>
              <a:t>are</a:t>
            </a:r>
            <a:r>
              <a:rPr lang="zh-CN" altLang="en-US" sz="1600" dirty="0"/>
              <a:t> </a:t>
            </a:r>
            <a:r>
              <a:rPr lang="en-US" altLang="zh-CN" sz="1600" dirty="0"/>
              <a:t>dynamic</a:t>
            </a:r>
            <a:r>
              <a:rPr lang="zh-CN" altLang="en-US" sz="1600" dirty="0"/>
              <a:t> </a:t>
            </a:r>
            <a:r>
              <a:rPr lang="en-US" altLang="zh-CN" sz="1600" dirty="0"/>
              <a:t>analysis.</a:t>
            </a:r>
            <a:endParaRPr lang="en-DE" sz="1600" dirty="0"/>
          </a:p>
        </p:txBody>
      </p:sp>
      <p:pic>
        <p:nvPicPr>
          <p:cNvPr id="3074" name="Picture 2" descr="Test results on a unittest class and in Test Explorer">
            <a:extLst>
              <a:ext uri="{FF2B5EF4-FFF2-40B4-BE49-F238E27FC236}">
                <a16:creationId xmlns:a16="http://schemas.microsoft.com/office/drawing/2014/main" id="{EF836EDD-D6A8-2808-A643-527630C69BB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918843" y="2884689"/>
            <a:ext cx="3466621" cy="15274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5BDAE8C-2535-9B91-6FD8-E547AB3B5FC6}"/>
              </a:ext>
            </a:extLst>
          </p:cNvPr>
          <p:cNvSpPr txBox="1"/>
          <p:nvPr/>
        </p:nvSpPr>
        <p:spPr>
          <a:xfrm>
            <a:off x="4572000" y="4448915"/>
            <a:ext cx="3906103" cy="276999"/>
          </a:xfrm>
          <a:prstGeom prst="rect">
            <a:avLst/>
          </a:prstGeom>
          <a:noFill/>
        </p:spPr>
        <p:txBody>
          <a:bodyPr wrap="square">
            <a:spAutoFit/>
          </a:bodyPr>
          <a:lstStyle/>
          <a:p>
            <a:pPr algn="r"/>
            <a:r>
              <a:rPr lang="en-US" altLang="zh-CN" sz="1200" dirty="0">
                <a:latin typeface="Arial" panose="020B0604020202020204" pitchFamily="34" charset="0"/>
                <a:cs typeface="Arial" panose="020B0604020202020204" pitchFamily="34" charset="0"/>
              </a:rPr>
              <a:t>Testing</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Python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programs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on</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VS</a:t>
            </a:r>
            <a:r>
              <a:rPr lang="zh-CN" altLang="en-US" sz="1200" dirty="0">
                <a:latin typeface="Arial" panose="020B0604020202020204" pitchFamily="34" charset="0"/>
                <a:cs typeface="Arial" panose="020B0604020202020204" pitchFamily="34" charset="0"/>
              </a:rPr>
              <a:t> </a:t>
            </a:r>
            <a:r>
              <a:rPr lang="en-US" altLang="zh-CN" sz="1200" dirty="0">
                <a:latin typeface="Arial" panose="020B0604020202020204" pitchFamily="34" charset="0"/>
                <a:cs typeface="Arial" panose="020B0604020202020204" pitchFamily="34" charset="0"/>
              </a:rPr>
              <a:t>Code</a:t>
            </a:r>
            <a:endParaRPr lang="en-DE"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5584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822E3-53EE-88B3-AD19-286A97A78F6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BC08E3-1779-3B09-E9BD-F67F071B2F8D}"/>
              </a:ext>
            </a:extLst>
          </p:cNvPr>
          <p:cNvSpPr>
            <a:spLocks noGrp="1"/>
          </p:cNvSpPr>
          <p:nvPr>
            <p:ph type="sldNum" sz="quarter" idx="11"/>
          </p:nvPr>
        </p:nvSpPr>
        <p:spPr/>
        <p:txBody>
          <a:bodyPr/>
          <a:lstStyle/>
          <a:p>
            <a:fld id="{CE58CB1E-F828-4F11-99E0-327109AF9DA4}" type="slidenum">
              <a:rPr lang="de-DE" smtClean="0"/>
              <a:pPr/>
              <a:t>35</a:t>
            </a:fld>
            <a:endParaRPr lang="de-DE" dirty="0"/>
          </a:p>
        </p:txBody>
      </p:sp>
      <p:sp>
        <p:nvSpPr>
          <p:cNvPr id="5" name="Title 4">
            <a:extLst>
              <a:ext uri="{FF2B5EF4-FFF2-40B4-BE49-F238E27FC236}">
                <a16:creationId xmlns:a16="http://schemas.microsoft.com/office/drawing/2014/main" id="{770851BE-418E-9465-306B-3FF2099EB9F3}"/>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44ECAE71-BBAD-B097-6E96-9F37802F9D89}"/>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Static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842D3515-3C2A-6369-52E7-7C3A87381C1C}"/>
              </a:ext>
            </a:extLst>
          </p:cNvPr>
          <p:cNvSpPr txBox="1"/>
          <p:nvPr/>
        </p:nvSpPr>
        <p:spPr>
          <a:xfrm>
            <a:off x="573257" y="1493726"/>
            <a:ext cx="7273283" cy="584775"/>
          </a:xfrm>
          <a:prstGeom prst="rect">
            <a:avLst/>
          </a:prstGeom>
          <a:noFill/>
        </p:spPr>
        <p:txBody>
          <a:bodyPr wrap="square">
            <a:spAutoFit/>
          </a:bodyPr>
          <a:lstStyle/>
          <a:p>
            <a:pPr marL="285750" indent="-285750">
              <a:buFont typeface="Arial" panose="020B0604020202020204" pitchFamily="34" charset="0"/>
              <a:buChar char="•"/>
            </a:pPr>
            <a:r>
              <a:rPr lang="en-GB" sz="1600" dirty="0"/>
              <a:t>Learn about the program’s properties</a:t>
            </a:r>
            <a:r>
              <a:rPr lang="zh-CN" altLang="en-US" sz="1600" dirty="0"/>
              <a:t> </a:t>
            </a:r>
            <a:r>
              <a:rPr lang="en-GB" sz="1600" b="1" dirty="0"/>
              <a:t>without executing it</a:t>
            </a:r>
            <a:r>
              <a:rPr lang="en-GB" sz="1600" dirty="0"/>
              <a:t>.</a:t>
            </a:r>
          </a:p>
          <a:p>
            <a:pPr marL="285750" indent="-285750">
              <a:buFont typeface="Arial" panose="020B0604020202020204" pitchFamily="34" charset="0"/>
              <a:buChar char="•"/>
            </a:pPr>
            <a:r>
              <a:rPr lang="en-GB" sz="1600" dirty="0"/>
              <a:t>Systematic examination of an</a:t>
            </a:r>
            <a:r>
              <a:rPr lang="zh-CN" altLang="en-US" sz="1600" dirty="0"/>
              <a:t> </a:t>
            </a:r>
            <a:r>
              <a:rPr lang="en-GB" sz="1600" dirty="0"/>
              <a:t>abstraction of a program</a:t>
            </a:r>
            <a:r>
              <a:rPr lang="en-US" altLang="zh-CN" sz="1600" dirty="0"/>
              <a:t>.</a:t>
            </a:r>
            <a:endParaRPr lang="en-DE" sz="1600" dirty="0"/>
          </a:p>
        </p:txBody>
      </p:sp>
      <p:sp>
        <p:nvSpPr>
          <p:cNvPr id="7" name="TextBox 6">
            <a:extLst>
              <a:ext uri="{FF2B5EF4-FFF2-40B4-BE49-F238E27FC236}">
                <a16:creationId xmlns:a16="http://schemas.microsoft.com/office/drawing/2014/main" id="{E93F0AC7-9471-F5BD-9C05-84A94AA1636F}"/>
              </a:ext>
            </a:extLst>
          </p:cNvPr>
          <p:cNvSpPr txBox="1"/>
          <p:nvPr/>
        </p:nvSpPr>
        <p:spPr>
          <a:xfrm>
            <a:off x="6351373" y="2435691"/>
            <a:ext cx="2261287" cy="2062103"/>
          </a:xfrm>
          <a:prstGeom prst="rect">
            <a:avLst/>
          </a:prstGeom>
          <a:noFill/>
          <a:ln>
            <a:solidFill>
              <a:schemeClr val="tx1"/>
            </a:solidFill>
          </a:ln>
        </p:spPr>
        <p:txBody>
          <a:bodyPr wrap="square">
            <a:spAutoFit/>
          </a:bodyPr>
          <a:lstStyle/>
          <a:p>
            <a:r>
              <a:rPr lang="en-GB" sz="1600" dirty="0">
                <a:latin typeface="Consolas" panose="020B0609020204030204" pitchFamily="49" charset="0"/>
                <a:cs typeface="Consolas" panose="020B0609020204030204" pitchFamily="49" charset="0"/>
              </a:rPr>
              <a:t>1 x = 10;</a:t>
            </a:r>
          </a:p>
          <a:p>
            <a:r>
              <a:rPr lang="en-GB" sz="1600" dirty="0">
                <a:latin typeface="Consolas" panose="020B0609020204030204" pitchFamily="49" charset="0"/>
                <a:cs typeface="Consolas" panose="020B0609020204030204" pitchFamily="49" charset="0"/>
              </a:rPr>
              <a:t>2 y = x;</a:t>
            </a:r>
          </a:p>
          <a:p>
            <a:r>
              <a:rPr lang="en-GB" sz="1600" dirty="0">
                <a:latin typeface="Consolas" panose="020B0609020204030204" pitchFamily="49" charset="0"/>
                <a:cs typeface="Consolas" panose="020B0609020204030204" pitchFamily="49" charset="0"/>
              </a:rPr>
              <a:t>3 z = 0;</a:t>
            </a:r>
          </a:p>
          <a:p>
            <a:r>
              <a:rPr lang="en-GB" sz="1600" dirty="0">
                <a:latin typeface="Consolas" panose="020B0609020204030204" pitchFamily="49" charset="0"/>
                <a:cs typeface="Consolas" panose="020B0609020204030204" pitchFamily="49" charset="0"/>
              </a:rPr>
              <a:t>4 while(y &gt; -1) {</a:t>
            </a:r>
          </a:p>
          <a:p>
            <a:r>
              <a:rPr lang="en-GB" sz="1600" dirty="0">
                <a:latin typeface="Consolas" panose="020B0609020204030204" pitchFamily="49" charset="0"/>
                <a:cs typeface="Consolas" panose="020B0609020204030204" pitchFamily="49" charset="0"/>
              </a:rPr>
              <a:t>5   </a:t>
            </a:r>
            <a:r>
              <a:rPr lang="zh-CN" altLang="en-US"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x = x/y;</a:t>
            </a:r>
          </a:p>
          <a:p>
            <a:r>
              <a:rPr lang="en-GB" sz="1600" dirty="0">
                <a:latin typeface="Consolas" panose="020B0609020204030204" pitchFamily="49" charset="0"/>
                <a:cs typeface="Consolas" panose="020B0609020204030204" pitchFamily="49" charset="0"/>
              </a:rPr>
              <a:t>6   </a:t>
            </a:r>
            <a:r>
              <a:rPr lang="zh-CN" altLang="en-US"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y = y-1;</a:t>
            </a:r>
          </a:p>
          <a:p>
            <a:r>
              <a:rPr lang="en-GB" sz="1600" dirty="0">
                <a:latin typeface="Consolas" panose="020B0609020204030204" pitchFamily="49" charset="0"/>
                <a:cs typeface="Consolas" panose="020B0609020204030204" pitchFamily="49" charset="0"/>
              </a:rPr>
              <a:t>7   </a:t>
            </a:r>
            <a:r>
              <a:rPr lang="zh-CN" altLang="en-US" sz="1600" dirty="0">
                <a:latin typeface="Consolas" panose="020B0609020204030204" pitchFamily="49" charset="0"/>
                <a:cs typeface="Consolas" panose="020B0609020204030204" pitchFamily="49" charset="0"/>
              </a:rPr>
              <a:t>  </a:t>
            </a:r>
            <a:r>
              <a:rPr lang="en-GB" sz="1600" dirty="0">
                <a:latin typeface="Consolas" panose="020B0609020204030204" pitchFamily="49" charset="0"/>
                <a:cs typeface="Consolas" panose="020B0609020204030204" pitchFamily="49" charset="0"/>
              </a:rPr>
              <a:t>Z = 5;</a:t>
            </a:r>
          </a:p>
          <a:p>
            <a:r>
              <a:rPr lang="en-GB" sz="1600" dirty="0">
                <a:latin typeface="Consolas" panose="020B0609020204030204" pitchFamily="49" charset="0"/>
                <a:cs typeface="Consolas" panose="020B0609020204030204" pitchFamily="49" charset="0"/>
              </a:rPr>
              <a:t>8 }</a:t>
            </a:r>
            <a:endParaRPr lang="en-DE" sz="1600" dirty="0">
              <a:latin typeface="Consolas" panose="020B0609020204030204" pitchFamily="49" charset="0"/>
              <a:cs typeface="Consolas" panose="020B0609020204030204" pitchFamily="49" charset="0"/>
            </a:endParaRPr>
          </a:p>
        </p:txBody>
      </p:sp>
      <p:sp>
        <p:nvSpPr>
          <p:cNvPr id="9" name="TextBox 8">
            <a:extLst>
              <a:ext uri="{FF2B5EF4-FFF2-40B4-BE49-F238E27FC236}">
                <a16:creationId xmlns:a16="http://schemas.microsoft.com/office/drawing/2014/main" id="{A7EA1170-EBA5-7167-0E5C-044F2921AA20}"/>
              </a:ext>
            </a:extLst>
          </p:cNvPr>
          <p:cNvSpPr txBox="1"/>
          <p:nvPr/>
        </p:nvSpPr>
        <p:spPr>
          <a:xfrm>
            <a:off x="2504665" y="3913019"/>
            <a:ext cx="3657599" cy="584775"/>
          </a:xfrm>
          <a:prstGeom prst="rect">
            <a:avLst/>
          </a:prstGeom>
          <a:solidFill>
            <a:schemeClr val="accent4">
              <a:lumMod val="20000"/>
              <a:lumOff val="80000"/>
            </a:schemeClr>
          </a:solidFill>
          <a:ln>
            <a:solidFill>
              <a:srgbClr val="FFC000"/>
            </a:solidFill>
          </a:ln>
        </p:spPr>
        <p:txBody>
          <a:bodyPr wrap="square">
            <a:spAutoFit/>
          </a:bodyPr>
          <a:lstStyle/>
          <a:p>
            <a:r>
              <a:rPr lang="en-GB" sz="1600" dirty="0">
                <a:latin typeface="Arial" panose="020B0604020202020204" pitchFamily="34" charset="0"/>
                <a:cs typeface="Arial" panose="020B0604020202020204" pitchFamily="34" charset="0"/>
              </a:rPr>
              <a:t>How would you learn if </a:t>
            </a:r>
            <a:r>
              <a:rPr lang="en-US" altLang="zh-CN" sz="1600" dirty="0">
                <a:latin typeface="Arial" panose="020B0604020202020204" pitchFamily="34" charset="0"/>
                <a:cs typeface="Arial" panose="020B0604020202020204" pitchFamily="34" charset="0"/>
              </a:rPr>
              <a:t>your</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program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safe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from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t>
            </a:r>
            <a:r>
              <a:rPr lang="en-GB" sz="1600" dirty="0">
                <a:latin typeface="Arial" panose="020B0604020202020204" pitchFamily="34" charset="0"/>
                <a:cs typeface="Arial" panose="020B0604020202020204" pitchFamily="34" charset="0"/>
              </a:rPr>
              <a:t>divide by 0</a:t>
            </a:r>
            <a:r>
              <a:rPr lang="en-US" altLang="zh-CN" sz="1600" dirty="0">
                <a:latin typeface="Arial" panose="020B0604020202020204" pitchFamily="34" charset="0"/>
                <a:cs typeface="Arial" panose="020B0604020202020204" pitchFamily="34" charset="0"/>
              </a:rPr>
              <a:t>”</a:t>
            </a:r>
            <a:r>
              <a:rPr lang="en-GB" sz="1600" dirty="0">
                <a:latin typeface="Arial" panose="020B0604020202020204" pitchFamily="34" charset="0"/>
                <a:cs typeface="Arial" panose="020B0604020202020204" pitchFamily="34" charset="0"/>
              </a:rPr>
              <a:t>?</a:t>
            </a:r>
            <a:endParaRPr lang="en-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5978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58020-41CE-C935-688A-EED929DD90F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B860975-8DE3-143E-6027-45E200E780FC}"/>
              </a:ext>
            </a:extLst>
          </p:cNvPr>
          <p:cNvSpPr>
            <a:spLocks noGrp="1"/>
          </p:cNvSpPr>
          <p:nvPr>
            <p:ph type="sldNum" sz="quarter" idx="11"/>
          </p:nvPr>
        </p:nvSpPr>
        <p:spPr/>
        <p:txBody>
          <a:bodyPr/>
          <a:lstStyle/>
          <a:p>
            <a:fld id="{CE58CB1E-F828-4F11-99E0-327109AF9DA4}" type="slidenum">
              <a:rPr lang="de-DE" smtClean="0"/>
              <a:pPr/>
              <a:t>36</a:t>
            </a:fld>
            <a:endParaRPr lang="de-DE" dirty="0"/>
          </a:p>
        </p:txBody>
      </p:sp>
      <p:sp>
        <p:nvSpPr>
          <p:cNvPr id="5" name="Title 4">
            <a:extLst>
              <a:ext uri="{FF2B5EF4-FFF2-40B4-BE49-F238E27FC236}">
                <a16:creationId xmlns:a16="http://schemas.microsoft.com/office/drawing/2014/main" id="{D615A262-7FFA-B5E1-05EE-362994BA89C5}"/>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328BEBAB-C5D6-E8E6-3A53-AD4B0E514DF2}"/>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Static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FA75852F-6B15-DB18-5112-92B8E15E6F6F}"/>
              </a:ext>
            </a:extLst>
          </p:cNvPr>
          <p:cNvSpPr txBox="1"/>
          <p:nvPr/>
        </p:nvSpPr>
        <p:spPr>
          <a:xfrm>
            <a:off x="3978876" y="4794422"/>
            <a:ext cx="65" cy="257250"/>
          </a:xfrm>
          <a:prstGeom prst="rect">
            <a:avLst/>
          </a:prstGeom>
          <a:noFill/>
        </p:spPr>
        <p:txBody>
          <a:bodyPr wrap="none" lIns="0" tIns="0" rIns="0" bIns="0" rtlCol="0">
            <a:spAutoFit/>
          </a:bodyPr>
          <a:lstStyle/>
          <a:p>
            <a:pPr>
              <a:lnSpc>
                <a:spcPct val="114000"/>
              </a:lnSpc>
            </a:pPr>
            <a:endParaRPr lang="en-DE" sz="1600" dirty="0" err="1">
              <a:latin typeface="+mn-lt"/>
            </a:endParaRPr>
          </a:p>
        </p:txBody>
      </p:sp>
      <p:sp>
        <p:nvSpPr>
          <p:cNvPr id="46" name="TextBox 45">
            <a:extLst>
              <a:ext uri="{FF2B5EF4-FFF2-40B4-BE49-F238E27FC236}">
                <a16:creationId xmlns:a16="http://schemas.microsoft.com/office/drawing/2014/main" id="{B5A82AC4-2EBE-30C7-902C-BD3586B5075C}"/>
              </a:ext>
            </a:extLst>
          </p:cNvPr>
          <p:cNvSpPr txBox="1"/>
          <p:nvPr/>
        </p:nvSpPr>
        <p:spPr>
          <a:xfrm>
            <a:off x="484469" y="1482293"/>
            <a:ext cx="8013015" cy="1815882"/>
          </a:xfrm>
          <a:prstGeom prst="rect">
            <a:avLst/>
          </a:prstGeom>
          <a:noFill/>
        </p:spPr>
        <p:txBody>
          <a:bodyPr wrap="square">
            <a:spAutoFit/>
          </a:bodyPr>
          <a:lstStyle/>
          <a:p>
            <a:r>
              <a:rPr lang="en-US" altLang="zh-CN" sz="1400" dirty="0"/>
              <a:t>Static</a:t>
            </a:r>
            <a:r>
              <a:rPr lang="zh-CN" altLang="en-US" sz="1400" dirty="0"/>
              <a:t> </a:t>
            </a:r>
            <a:r>
              <a:rPr lang="en-US" altLang="zh-CN" sz="1400" dirty="0"/>
              <a:t>analysis</a:t>
            </a:r>
            <a:r>
              <a:rPr lang="zh-CN" altLang="en-US" sz="1400" dirty="0"/>
              <a:t> </a:t>
            </a:r>
            <a:r>
              <a:rPr lang="en-US" altLang="zh-CN" sz="1400" dirty="0"/>
              <a:t>can</a:t>
            </a:r>
            <a:r>
              <a:rPr lang="zh-CN" altLang="en-US" sz="1400" dirty="0"/>
              <a:t> </a:t>
            </a:r>
            <a:r>
              <a:rPr lang="en-US" altLang="zh-CN" sz="1400" dirty="0"/>
              <a:t>be</a:t>
            </a:r>
            <a:r>
              <a:rPr lang="zh-CN" altLang="en-US" sz="1400" dirty="0"/>
              <a:t> </a:t>
            </a:r>
            <a:r>
              <a:rPr lang="en-US" altLang="zh-CN" sz="1400" dirty="0"/>
              <a:t>performed</a:t>
            </a:r>
            <a:r>
              <a:rPr lang="zh-CN" altLang="en-US" sz="1400" dirty="0"/>
              <a:t> </a:t>
            </a:r>
            <a:r>
              <a:rPr lang="en-US" altLang="zh-CN" sz="1400" dirty="0"/>
              <a:t>through</a:t>
            </a:r>
            <a:r>
              <a:rPr lang="zh-CN" altLang="en-US" sz="1400" dirty="0"/>
              <a:t> </a:t>
            </a:r>
            <a:r>
              <a:rPr lang="en-US" altLang="zh-CN" sz="1400" dirty="0"/>
              <a:t>many</a:t>
            </a:r>
            <a:r>
              <a:rPr lang="zh-CN" altLang="en-US" sz="1400" dirty="0"/>
              <a:t> </a:t>
            </a:r>
            <a:r>
              <a:rPr lang="en-US" altLang="zh-CN" sz="1400" dirty="0"/>
              <a:t>mainstream</a:t>
            </a:r>
            <a:r>
              <a:rPr lang="zh-CN" altLang="en-US" sz="1400" dirty="0"/>
              <a:t> </a:t>
            </a:r>
            <a:r>
              <a:rPr lang="en-US" altLang="zh-CN" sz="1400" dirty="0"/>
              <a:t>IDEs,</a:t>
            </a:r>
            <a:r>
              <a:rPr lang="zh-CN" altLang="en-US" sz="1400" dirty="0"/>
              <a:t> </a:t>
            </a:r>
            <a:r>
              <a:rPr lang="en-US" altLang="zh-CN" sz="1400" dirty="0"/>
              <a:t>such</a:t>
            </a:r>
            <a:r>
              <a:rPr lang="zh-CN" altLang="en-US" sz="1400" dirty="0"/>
              <a:t> </a:t>
            </a:r>
            <a:r>
              <a:rPr lang="en-US" altLang="zh-CN" sz="1400" dirty="0"/>
              <a:t>as</a:t>
            </a:r>
            <a:r>
              <a:rPr lang="zh-CN" altLang="en-US" sz="1400" dirty="0"/>
              <a:t> </a:t>
            </a:r>
            <a:r>
              <a:rPr lang="en-US" altLang="zh-CN" sz="1400" b="1" dirty="0"/>
              <a:t>PyCharm</a:t>
            </a:r>
            <a:r>
              <a:rPr lang="zh-CN" altLang="en-US" sz="1400" dirty="0"/>
              <a:t> </a:t>
            </a:r>
            <a:r>
              <a:rPr lang="en-US" altLang="zh-CN" sz="1400" dirty="0"/>
              <a:t>(Python),</a:t>
            </a:r>
            <a:r>
              <a:rPr lang="zh-CN" altLang="en-US" sz="1400" dirty="0"/>
              <a:t> </a:t>
            </a:r>
            <a:r>
              <a:rPr lang="en-US" altLang="zh-CN" sz="1400" b="1" dirty="0"/>
              <a:t>Eclipse</a:t>
            </a:r>
            <a:r>
              <a:rPr lang="zh-CN" altLang="en-US" sz="1400" dirty="0"/>
              <a:t> </a:t>
            </a:r>
            <a:r>
              <a:rPr lang="en-US" altLang="zh-CN" sz="1400" dirty="0"/>
              <a:t>(C/C++),</a:t>
            </a:r>
            <a:r>
              <a:rPr lang="zh-CN" altLang="en-US" sz="1400" dirty="0"/>
              <a:t> </a:t>
            </a:r>
            <a:r>
              <a:rPr lang="en-US" altLang="zh-CN" sz="1400" b="1" dirty="0"/>
              <a:t>Visual</a:t>
            </a:r>
            <a:r>
              <a:rPr lang="zh-CN" altLang="en-US" sz="1400" b="1" dirty="0"/>
              <a:t> </a:t>
            </a:r>
            <a:r>
              <a:rPr lang="en-US" altLang="zh-CN" sz="1400" b="1" dirty="0"/>
              <a:t>Studio</a:t>
            </a:r>
            <a:r>
              <a:rPr lang="zh-CN" altLang="en-US" sz="1400" b="1" dirty="0"/>
              <a:t> </a:t>
            </a:r>
            <a:r>
              <a:rPr lang="en-US" altLang="zh-CN" sz="1400" dirty="0"/>
              <a:t>(for</a:t>
            </a:r>
            <a:r>
              <a:rPr lang="zh-CN" altLang="en-US" sz="1400" dirty="0"/>
              <a:t> </a:t>
            </a:r>
            <a:r>
              <a:rPr lang="en-US" altLang="zh-CN" sz="1400" dirty="0"/>
              <a:t>VB) ,</a:t>
            </a:r>
            <a:r>
              <a:rPr lang="zh-CN" altLang="en-US" sz="1400" dirty="0"/>
              <a:t> </a:t>
            </a:r>
            <a:r>
              <a:rPr lang="en-US" altLang="zh-CN" sz="1400" dirty="0"/>
              <a:t>etc.</a:t>
            </a:r>
          </a:p>
          <a:p>
            <a:endParaRPr lang="en-US" altLang="zh-CN" sz="1400" dirty="0"/>
          </a:p>
          <a:p>
            <a:r>
              <a:rPr lang="en-US" altLang="zh-CN" sz="1400" dirty="0"/>
              <a:t>Some</a:t>
            </a:r>
            <a:r>
              <a:rPr lang="zh-CN" altLang="en-US" sz="1400" dirty="0"/>
              <a:t> </a:t>
            </a:r>
            <a:r>
              <a:rPr lang="en-US" altLang="zh-CN" sz="1400" dirty="0"/>
              <a:t>dedicated</a:t>
            </a:r>
            <a:r>
              <a:rPr lang="zh-CN" altLang="en-US" sz="1400" dirty="0"/>
              <a:t> </a:t>
            </a:r>
            <a:r>
              <a:rPr lang="en-US" altLang="zh-CN" sz="1400" dirty="0"/>
              <a:t>static</a:t>
            </a:r>
            <a:r>
              <a:rPr lang="zh-CN" altLang="en-US" sz="1400" dirty="0"/>
              <a:t> </a:t>
            </a:r>
            <a:r>
              <a:rPr lang="en-US" altLang="zh-CN" sz="1400" dirty="0"/>
              <a:t>analysis</a:t>
            </a:r>
            <a:r>
              <a:rPr lang="zh-CN" altLang="en-US" sz="1400" dirty="0"/>
              <a:t> </a:t>
            </a:r>
            <a:r>
              <a:rPr lang="en-US" altLang="zh-CN" sz="1400" dirty="0"/>
              <a:t>tools</a:t>
            </a:r>
            <a:r>
              <a:rPr lang="zh-CN" altLang="en-US" sz="1400" dirty="0"/>
              <a:t> </a:t>
            </a:r>
            <a:r>
              <a:rPr lang="en-US" altLang="zh-CN" sz="1400" dirty="0"/>
              <a:t>for</a:t>
            </a:r>
            <a:r>
              <a:rPr lang="zh-CN" altLang="en-US" sz="1400" dirty="0"/>
              <a:t> </a:t>
            </a:r>
            <a:r>
              <a:rPr lang="en-US" altLang="zh-CN" sz="1400" dirty="0"/>
              <a:t>Python:</a:t>
            </a:r>
            <a:r>
              <a:rPr lang="zh-CN" altLang="en-US" sz="1400" dirty="0"/>
              <a:t> </a:t>
            </a:r>
            <a:r>
              <a:rPr lang="en-US" altLang="zh-CN" sz="1400" b="1" dirty="0" err="1"/>
              <a:t>Pylint</a:t>
            </a:r>
            <a:r>
              <a:rPr lang="en-US" altLang="zh-CN" sz="1400" dirty="0"/>
              <a:t>,</a:t>
            </a:r>
            <a:r>
              <a:rPr lang="zh-CN" altLang="en-US" sz="1400" dirty="0"/>
              <a:t> </a:t>
            </a:r>
            <a:r>
              <a:rPr lang="en-US" altLang="zh-CN" sz="1400" b="1" dirty="0" err="1"/>
              <a:t>MyPy</a:t>
            </a:r>
            <a:r>
              <a:rPr lang="en-US" altLang="zh-CN" sz="1400" dirty="0"/>
              <a:t>,</a:t>
            </a:r>
            <a:r>
              <a:rPr lang="zh-CN" altLang="en-US" sz="1400" dirty="0"/>
              <a:t> </a:t>
            </a:r>
            <a:r>
              <a:rPr lang="en-US" altLang="zh-CN" sz="1400" dirty="0"/>
              <a:t>etc.</a:t>
            </a:r>
          </a:p>
          <a:p>
            <a:endParaRPr lang="en-US" altLang="zh-CN" sz="1400" dirty="0"/>
          </a:p>
          <a:p>
            <a:r>
              <a:rPr lang="en-US" altLang="zh-CN" sz="1400" dirty="0"/>
              <a:t>There</a:t>
            </a:r>
            <a:r>
              <a:rPr lang="zh-CN" altLang="en-US" sz="1400" dirty="0"/>
              <a:t> </a:t>
            </a:r>
            <a:r>
              <a:rPr lang="en-US" altLang="zh-CN" sz="1400" dirty="0"/>
              <a:t>are</a:t>
            </a:r>
            <a:r>
              <a:rPr lang="zh-CN" altLang="en-US" sz="1400" dirty="0"/>
              <a:t> </a:t>
            </a:r>
            <a:r>
              <a:rPr lang="en-US" altLang="zh-CN" sz="1400" dirty="0"/>
              <a:t>some</a:t>
            </a:r>
            <a:r>
              <a:rPr lang="zh-CN" altLang="en-US" sz="1400" dirty="0"/>
              <a:t> </a:t>
            </a:r>
            <a:r>
              <a:rPr lang="en-US" altLang="zh-CN" sz="1400" dirty="0"/>
              <a:t>off-the-shelf</a:t>
            </a:r>
            <a:r>
              <a:rPr lang="zh-CN" altLang="en-US" sz="1400" dirty="0"/>
              <a:t> </a:t>
            </a:r>
            <a:r>
              <a:rPr lang="en-US" altLang="zh-CN" sz="1400" dirty="0"/>
              <a:t>static</a:t>
            </a:r>
            <a:r>
              <a:rPr lang="zh-CN" altLang="en-US" sz="1400" dirty="0"/>
              <a:t> </a:t>
            </a:r>
            <a:r>
              <a:rPr lang="en-US" altLang="zh-CN" sz="1400" dirty="0"/>
              <a:t>analysis</a:t>
            </a:r>
            <a:r>
              <a:rPr lang="zh-CN" altLang="en-US" sz="1400" dirty="0"/>
              <a:t> </a:t>
            </a:r>
            <a:r>
              <a:rPr lang="en-US" altLang="zh-CN" sz="1400" dirty="0"/>
              <a:t>toolkits</a:t>
            </a:r>
            <a:r>
              <a:rPr lang="zh-CN" altLang="en-US" sz="1400" dirty="0"/>
              <a:t> </a:t>
            </a:r>
            <a:r>
              <a:rPr lang="en-US" altLang="zh-CN" sz="1400" dirty="0"/>
              <a:t>dedicated</a:t>
            </a:r>
            <a:r>
              <a:rPr lang="zh-CN" altLang="en-US" sz="1400" dirty="0"/>
              <a:t> </a:t>
            </a:r>
            <a:r>
              <a:rPr lang="en-US" altLang="zh-CN" sz="1400" dirty="0"/>
              <a:t>to</a:t>
            </a:r>
            <a:r>
              <a:rPr lang="zh-CN" altLang="en-US" sz="1400" dirty="0"/>
              <a:t> </a:t>
            </a:r>
            <a:r>
              <a:rPr lang="en-US" altLang="zh-CN" sz="1400" dirty="0"/>
              <a:t>static</a:t>
            </a:r>
            <a:r>
              <a:rPr lang="zh-CN" altLang="en-US" sz="1400" dirty="0"/>
              <a:t> </a:t>
            </a:r>
            <a:r>
              <a:rPr lang="en-US" altLang="zh-CN" sz="1400" dirty="0"/>
              <a:t>analysis</a:t>
            </a:r>
            <a:r>
              <a:rPr lang="zh-CN" altLang="en-US" sz="1400" dirty="0"/>
              <a:t> </a:t>
            </a:r>
            <a:r>
              <a:rPr lang="en-US" altLang="zh-CN" sz="1400" dirty="0"/>
              <a:t>of</a:t>
            </a:r>
            <a:r>
              <a:rPr lang="zh-CN" altLang="en-US" sz="1400" dirty="0"/>
              <a:t> </a:t>
            </a:r>
            <a:r>
              <a:rPr lang="en-US" altLang="zh-CN" sz="1400" dirty="0"/>
              <a:t>Android</a:t>
            </a:r>
            <a:r>
              <a:rPr lang="zh-CN" altLang="en-US" sz="1400" dirty="0"/>
              <a:t> </a:t>
            </a:r>
            <a:r>
              <a:rPr lang="en-US" altLang="zh-CN" sz="1400" dirty="0"/>
              <a:t>apps.</a:t>
            </a:r>
            <a:r>
              <a:rPr lang="zh-CN" altLang="en-US" sz="1400" dirty="0"/>
              <a:t> </a:t>
            </a:r>
            <a:r>
              <a:rPr lang="en-US" altLang="zh-CN" sz="1400" b="1" dirty="0" err="1"/>
              <a:t>SootUp</a:t>
            </a:r>
            <a:r>
              <a:rPr lang="zh-CN" altLang="en-US" sz="1400" dirty="0"/>
              <a:t> </a:t>
            </a:r>
            <a:r>
              <a:rPr lang="en-US" altLang="zh-CN" sz="1400" dirty="0"/>
              <a:t>(formerly</a:t>
            </a:r>
            <a:r>
              <a:rPr lang="zh-CN" altLang="en-US" sz="1400" dirty="0"/>
              <a:t> </a:t>
            </a:r>
            <a:r>
              <a:rPr lang="en-US" altLang="zh-CN" sz="1400" dirty="0"/>
              <a:t>known</a:t>
            </a:r>
            <a:r>
              <a:rPr lang="zh-CN" altLang="en-US" sz="1400" dirty="0"/>
              <a:t> </a:t>
            </a:r>
            <a:r>
              <a:rPr lang="en-US" altLang="zh-CN" sz="1400" dirty="0"/>
              <a:t>as</a:t>
            </a:r>
            <a:r>
              <a:rPr lang="zh-CN" altLang="en-US" sz="1400" dirty="0"/>
              <a:t> </a:t>
            </a:r>
            <a:r>
              <a:rPr lang="en-US" altLang="zh-CN" sz="1400" dirty="0"/>
              <a:t>Soot)</a:t>
            </a:r>
            <a:r>
              <a:rPr lang="zh-CN" altLang="en-US" sz="1400" dirty="0"/>
              <a:t> </a:t>
            </a:r>
            <a:r>
              <a:rPr lang="en-US" altLang="zh-CN" sz="1400" dirty="0"/>
              <a:t>is</a:t>
            </a:r>
            <a:r>
              <a:rPr lang="zh-CN" altLang="en-US" sz="1400" dirty="0"/>
              <a:t> </a:t>
            </a:r>
            <a:r>
              <a:rPr lang="en-US" altLang="zh-CN" sz="1400" dirty="0"/>
              <a:t>the</a:t>
            </a:r>
            <a:r>
              <a:rPr lang="zh-CN" altLang="en-US" sz="1400" dirty="0"/>
              <a:t> </a:t>
            </a:r>
            <a:r>
              <a:rPr lang="en-US" altLang="zh-CN" sz="1400" dirty="0"/>
              <a:t>widest</a:t>
            </a:r>
            <a:r>
              <a:rPr lang="zh-CN" altLang="en-US" sz="1400" dirty="0"/>
              <a:t> </a:t>
            </a:r>
            <a:r>
              <a:rPr lang="en-US" altLang="zh-CN" sz="1400" dirty="0"/>
              <a:t>adopted</a:t>
            </a:r>
            <a:r>
              <a:rPr lang="zh-CN" altLang="en-US" sz="1400" dirty="0"/>
              <a:t> </a:t>
            </a:r>
            <a:r>
              <a:rPr lang="en-US" altLang="zh-CN" sz="1400" dirty="0"/>
              <a:t>one</a:t>
            </a:r>
            <a:r>
              <a:rPr lang="zh-CN" altLang="en-US" sz="1400" dirty="0"/>
              <a:t> </a:t>
            </a:r>
            <a:r>
              <a:rPr lang="en-US" altLang="zh-CN" sz="1400" dirty="0"/>
              <a:t>in</a:t>
            </a:r>
            <a:r>
              <a:rPr lang="zh-CN" altLang="en-US" sz="1400" dirty="0"/>
              <a:t> </a:t>
            </a:r>
            <a:r>
              <a:rPr lang="en-US" altLang="zh-CN" sz="1400" dirty="0"/>
              <a:t>the</a:t>
            </a:r>
            <a:r>
              <a:rPr lang="zh-CN" altLang="en-US" sz="1400" dirty="0"/>
              <a:t> </a:t>
            </a:r>
            <a:r>
              <a:rPr lang="en-US" altLang="zh-CN" sz="1400" dirty="0"/>
              <a:t>research</a:t>
            </a:r>
            <a:r>
              <a:rPr lang="zh-CN" altLang="en-US" sz="1400" dirty="0"/>
              <a:t> </a:t>
            </a:r>
            <a:r>
              <a:rPr lang="en-US" altLang="zh-CN" sz="1400" dirty="0"/>
              <a:t>community.</a:t>
            </a:r>
            <a:r>
              <a:rPr lang="zh-CN" altLang="en-US" sz="1400" dirty="0"/>
              <a:t> </a:t>
            </a:r>
            <a:endParaRPr lang="en-US" altLang="zh-CN" sz="1400" dirty="0"/>
          </a:p>
          <a:p>
            <a:endParaRPr lang="en-DE" sz="1400" dirty="0"/>
          </a:p>
        </p:txBody>
      </p:sp>
      <p:pic>
        <p:nvPicPr>
          <p:cNvPr id="9" name="Picture 8" descr="A logo for a company&#10;&#10;Description automatically generated">
            <a:extLst>
              <a:ext uri="{FF2B5EF4-FFF2-40B4-BE49-F238E27FC236}">
                <a16:creationId xmlns:a16="http://schemas.microsoft.com/office/drawing/2014/main" id="{F17872A4-E4B3-4249-9AF0-DD1F63CB5C4C}"/>
              </a:ext>
            </a:extLst>
          </p:cNvPr>
          <p:cNvPicPr>
            <a:picLocks noChangeAspect="1"/>
          </p:cNvPicPr>
          <p:nvPr/>
        </p:nvPicPr>
        <p:blipFill>
          <a:blip r:embed="rId2"/>
          <a:stretch>
            <a:fillRect/>
          </a:stretch>
        </p:blipFill>
        <p:spPr>
          <a:xfrm>
            <a:off x="6753241" y="3632837"/>
            <a:ext cx="1490026" cy="816885"/>
          </a:xfrm>
          <a:prstGeom prst="rect">
            <a:avLst/>
          </a:prstGeom>
        </p:spPr>
      </p:pic>
      <p:pic>
        <p:nvPicPr>
          <p:cNvPr id="6152" name="Picture 8" descr="Visual Studio – Wikipedia">
            <a:extLst>
              <a:ext uri="{FF2B5EF4-FFF2-40B4-BE49-F238E27FC236}">
                <a16:creationId xmlns:a16="http://schemas.microsoft.com/office/drawing/2014/main" id="{5D424F02-85B8-6C21-0A14-EF2C18B3D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7905" y="3625735"/>
            <a:ext cx="774070" cy="774070"/>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Eclipse: A Brief History - IRI">
            <a:extLst>
              <a:ext uri="{FF2B5EF4-FFF2-40B4-BE49-F238E27FC236}">
                <a16:creationId xmlns:a16="http://schemas.microsoft.com/office/drawing/2014/main" id="{F6888D09-7DD6-FFD5-09C5-33C678D6F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7135" y="3580708"/>
            <a:ext cx="1722516" cy="91718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5CBDBB12-DF3C-94AD-F143-B70EB3EB1E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4612" y="3534146"/>
            <a:ext cx="883210" cy="883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2791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3A079-D094-F2BB-055D-4A02B784B8B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469053-7673-D2DB-42C5-C1B14BC6A411}"/>
              </a:ext>
            </a:extLst>
          </p:cNvPr>
          <p:cNvSpPr>
            <a:spLocks noGrp="1"/>
          </p:cNvSpPr>
          <p:nvPr>
            <p:ph type="sldNum" sz="quarter" idx="11"/>
          </p:nvPr>
        </p:nvSpPr>
        <p:spPr/>
        <p:txBody>
          <a:bodyPr/>
          <a:lstStyle/>
          <a:p>
            <a:fld id="{CE58CB1E-F828-4F11-99E0-327109AF9DA4}" type="slidenum">
              <a:rPr lang="de-DE" smtClean="0"/>
              <a:pPr/>
              <a:t>37</a:t>
            </a:fld>
            <a:endParaRPr lang="de-DE" dirty="0"/>
          </a:p>
        </p:txBody>
      </p:sp>
      <p:sp>
        <p:nvSpPr>
          <p:cNvPr id="5" name="Title 4">
            <a:extLst>
              <a:ext uri="{FF2B5EF4-FFF2-40B4-BE49-F238E27FC236}">
                <a16:creationId xmlns:a16="http://schemas.microsoft.com/office/drawing/2014/main" id="{E1417728-AEDC-1EFC-941B-46F1BDBA6E61}"/>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EFA3CC1F-2CAC-D4A8-1D3F-4927F717FBF9}"/>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Dynamic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vs</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Static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F713B399-C26B-E1A9-40A8-5083F0C41C4E}"/>
              </a:ext>
            </a:extLst>
          </p:cNvPr>
          <p:cNvSpPr txBox="1"/>
          <p:nvPr/>
        </p:nvSpPr>
        <p:spPr>
          <a:xfrm>
            <a:off x="573258" y="2287901"/>
            <a:ext cx="3998742" cy="2246769"/>
          </a:xfrm>
          <a:prstGeom prst="rect">
            <a:avLst/>
          </a:prstGeom>
          <a:noFill/>
        </p:spPr>
        <p:txBody>
          <a:bodyPr wrap="square">
            <a:spAutoFit/>
          </a:bodyPr>
          <a:lstStyle/>
          <a:p>
            <a:r>
              <a:rPr lang="en-US" altLang="zh-CN" sz="1400" b="1" dirty="0"/>
              <a:t>Dynamic</a:t>
            </a:r>
            <a:r>
              <a:rPr lang="zh-CN" altLang="en-US" sz="1400" b="1" dirty="0"/>
              <a:t> </a:t>
            </a:r>
            <a:r>
              <a:rPr lang="en-US" altLang="zh-CN" sz="1400" b="1" dirty="0"/>
              <a:t>Analysis</a:t>
            </a:r>
          </a:p>
          <a:p>
            <a:pPr marL="285750" indent="-285750">
              <a:buFont typeface="Arial" panose="020B0604020202020204" pitchFamily="34" charset="0"/>
              <a:buChar char="•"/>
            </a:pPr>
            <a:r>
              <a:rPr lang="en-US" altLang="zh-CN" sz="1400" dirty="0"/>
              <a:t>Benefits</a:t>
            </a:r>
          </a:p>
          <a:p>
            <a:pPr marL="742950" lvl="1" indent="-285750">
              <a:buFont typeface="Arial" panose="020B0604020202020204" pitchFamily="34" charset="0"/>
              <a:buChar char="•"/>
            </a:pPr>
            <a:r>
              <a:rPr lang="en-GB" sz="1400" dirty="0"/>
              <a:t>Analyses the state of the program in a runtime environment.</a:t>
            </a:r>
          </a:p>
          <a:p>
            <a:pPr marL="742950" lvl="1" indent="-285750">
              <a:buFont typeface="Arial" panose="020B0604020202020204" pitchFamily="34" charset="0"/>
              <a:buChar char="•"/>
            </a:pPr>
            <a:r>
              <a:rPr lang="en-GB" sz="1400" dirty="0"/>
              <a:t>If the property we are looking for is found, we can be sure that it exists.</a:t>
            </a:r>
          </a:p>
          <a:p>
            <a:pPr marL="742950" lvl="1" indent="-285750">
              <a:buFont typeface="Arial" panose="020B0604020202020204" pitchFamily="34" charset="0"/>
              <a:buChar char="•"/>
            </a:pPr>
            <a:r>
              <a:rPr lang="en-GB" sz="1400" dirty="0"/>
              <a:t>Validate static analysis findings.</a:t>
            </a:r>
          </a:p>
          <a:p>
            <a:pPr marL="285750" indent="-285750">
              <a:buFont typeface="Arial" panose="020B0604020202020204" pitchFamily="34" charset="0"/>
              <a:buChar char="•"/>
            </a:pPr>
            <a:r>
              <a:rPr lang="en-GB" sz="1400" dirty="0"/>
              <a:t>Limitations</a:t>
            </a:r>
          </a:p>
          <a:p>
            <a:pPr marL="742950" lvl="1" indent="-285750">
              <a:buFont typeface="Arial" panose="020B0604020202020204" pitchFamily="34" charset="0"/>
              <a:buChar char="•"/>
            </a:pPr>
            <a:r>
              <a:rPr lang="en-GB" sz="1400" dirty="0"/>
              <a:t>Input dependent</a:t>
            </a:r>
          </a:p>
          <a:p>
            <a:pPr marL="742950" lvl="1" indent="-285750">
              <a:buFont typeface="Arial" panose="020B0604020202020204" pitchFamily="34" charset="0"/>
              <a:buChar char="•"/>
            </a:pPr>
            <a:r>
              <a:rPr lang="en-GB" sz="1400" dirty="0"/>
              <a:t>Cannot explore all path</a:t>
            </a:r>
            <a:r>
              <a:rPr lang="en-US" altLang="zh-CN" sz="1400" dirty="0"/>
              <a:t>s</a:t>
            </a:r>
            <a:endParaRPr lang="en-DE" sz="1400" dirty="0"/>
          </a:p>
        </p:txBody>
      </p:sp>
      <p:sp>
        <p:nvSpPr>
          <p:cNvPr id="6" name="TextBox 5">
            <a:extLst>
              <a:ext uri="{FF2B5EF4-FFF2-40B4-BE49-F238E27FC236}">
                <a16:creationId xmlns:a16="http://schemas.microsoft.com/office/drawing/2014/main" id="{507969C8-7950-3DF9-556B-2C16820A4CF0}"/>
              </a:ext>
            </a:extLst>
          </p:cNvPr>
          <p:cNvSpPr txBox="1"/>
          <p:nvPr/>
        </p:nvSpPr>
        <p:spPr>
          <a:xfrm>
            <a:off x="4576713" y="1426127"/>
            <a:ext cx="4396442" cy="3108543"/>
          </a:xfrm>
          <a:prstGeom prst="rect">
            <a:avLst/>
          </a:prstGeom>
          <a:noFill/>
        </p:spPr>
        <p:txBody>
          <a:bodyPr wrap="square">
            <a:spAutoFit/>
          </a:bodyPr>
          <a:lstStyle/>
          <a:p>
            <a:r>
              <a:rPr lang="en-US" altLang="zh-CN" sz="1400" b="1" dirty="0"/>
              <a:t>Static</a:t>
            </a:r>
            <a:r>
              <a:rPr lang="zh-CN" altLang="en-US" sz="1400" b="1" dirty="0"/>
              <a:t> </a:t>
            </a:r>
            <a:r>
              <a:rPr lang="en-US" altLang="zh-CN" sz="1400" b="1" dirty="0"/>
              <a:t>Analysis</a:t>
            </a:r>
          </a:p>
          <a:p>
            <a:pPr marL="285750" indent="-285750">
              <a:buFont typeface="Arial" panose="020B0604020202020204" pitchFamily="34" charset="0"/>
              <a:buChar char="•"/>
            </a:pPr>
            <a:r>
              <a:rPr lang="en-US" altLang="zh-CN" sz="1400" dirty="0"/>
              <a:t>Benefits</a:t>
            </a:r>
          </a:p>
          <a:p>
            <a:pPr marL="742950" lvl="1" indent="-285750">
              <a:buFont typeface="Arial" panose="020B0604020202020204" pitchFamily="34" charset="0"/>
              <a:buChar char="•"/>
            </a:pPr>
            <a:r>
              <a:rPr lang="en-GB" sz="1400" dirty="0" err="1"/>
              <a:t>Analyzes</a:t>
            </a:r>
            <a:r>
              <a:rPr lang="en-GB" sz="1400" dirty="0"/>
              <a:t> all possible executions of the program.</a:t>
            </a:r>
          </a:p>
          <a:p>
            <a:pPr marL="742950" lvl="1" indent="-285750">
              <a:buFont typeface="Arial" panose="020B0604020202020204" pitchFamily="34" charset="0"/>
              <a:buChar char="•"/>
            </a:pPr>
            <a:r>
              <a:rPr lang="en-GB" sz="1400" dirty="0"/>
              <a:t>Pinpoint in code where issues occur.</a:t>
            </a:r>
          </a:p>
          <a:p>
            <a:pPr marL="742950" lvl="1" indent="-285750">
              <a:buFont typeface="Arial" panose="020B0604020202020204" pitchFamily="34" charset="0"/>
              <a:buChar char="•"/>
            </a:pPr>
            <a:r>
              <a:rPr lang="en-GB" sz="1400" dirty="0"/>
              <a:t>Detects issues in the early stages of development.</a:t>
            </a:r>
          </a:p>
          <a:p>
            <a:pPr marL="285750" indent="-285750">
              <a:buFont typeface="Arial" panose="020B0604020202020204" pitchFamily="34" charset="0"/>
              <a:buChar char="•"/>
            </a:pPr>
            <a:r>
              <a:rPr lang="en-GB" sz="1400" dirty="0"/>
              <a:t>Limitations</a:t>
            </a:r>
          </a:p>
          <a:p>
            <a:pPr marL="742950" lvl="1" indent="-285750">
              <a:buFont typeface="Arial" panose="020B0604020202020204" pitchFamily="34" charset="0"/>
              <a:buChar char="•"/>
            </a:pPr>
            <a:r>
              <a:rPr lang="en-GB" sz="1400" dirty="0"/>
              <a:t>Rice’s Theorem: Every static analysis is necessarily </a:t>
            </a:r>
            <a:r>
              <a:rPr lang="en-GB" sz="1400" b="1" dirty="0"/>
              <a:t>incomplete</a:t>
            </a:r>
            <a:r>
              <a:rPr lang="en-US" altLang="zh-CN" sz="1400" b="1" dirty="0"/>
              <a:t>,</a:t>
            </a:r>
            <a:r>
              <a:rPr lang="en-GB" sz="1400" dirty="0"/>
              <a:t> </a:t>
            </a:r>
            <a:r>
              <a:rPr lang="en-GB" sz="1400" b="1" dirty="0"/>
              <a:t>unsound</a:t>
            </a:r>
            <a:r>
              <a:rPr lang="en-US" altLang="zh-CN" sz="1400" b="1" dirty="0"/>
              <a:t>,</a:t>
            </a:r>
            <a:r>
              <a:rPr lang="en-GB" sz="1400" dirty="0"/>
              <a:t> or </a:t>
            </a:r>
            <a:r>
              <a:rPr lang="en-GB" sz="1400" b="1" dirty="0"/>
              <a:t>undecidable</a:t>
            </a:r>
            <a:r>
              <a:rPr lang="en-GB" sz="1400" dirty="0"/>
              <a:t>.</a:t>
            </a:r>
          </a:p>
          <a:p>
            <a:pPr marL="742950" lvl="1" indent="-285750">
              <a:buFont typeface="Arial" panose="020B0604020202020204" pitchFamily="34" charset="0"/>
              <a:buChar char="•"/>
            </a:pPr>
            <a:r>
              <a:rPr lang="en-GB" sz="1400" dirty="0"/>
              <a:t>Difficult to track runtime properties.</a:t>
            </a:r>
          </a:p>
          <a:p>
            <a:pPr marL="742950" lvl="1" indent="-285750">
              <a:buFont typeface="Arial" panose="020B0604020202020204" pitchFamily="34" charset="0"/>
              <a:buChar char="•"/>
            </a:pPr>
            <a:r>
              <a:rPr lang="en-US" altLang="zh-CN" sz="1400" dirty="0"/>
              <a:t>May</a:t>
            </a:r>
            <a:r>
              <a:rPr lang="en-GB" sz="1400" dirty="0"/>
              <a:t> </a:t>
            </a:r>
            <a:r>
              <a:rPr lang="en-GB" sz="1400" dirty="0" err="1"/>
              <a:t>analyze</a:t>
            </a:r>
            <a:r>
              <a:rPr lang="en-GB" sz="1400" dirty="0"/>
              <a:t> parts of the program that are never executed</a:t>
            </a:r>
            <a:r>
              <a:rPr lang="zh-CN" altLang="en-US" sz="1400" dirty="0"/>
              <a:t> </a:t>
            </a:r>
            <a:r>
              <a:rPr lang="en-US" altLang="zh-CN" sz="1400" dirty="0"/>
              <a:t>(unreachable</a:t>
            </a:r>
            <a:r>
              <a:rPr lang="zh-CN" altLang="en-US" sz="1400" dirty="0"/>
              <a:t> </a:t>
            </a:r>
            <a:r>
              <a:rPr lang="en-US" altLang="zh-CN" sz="1400" dirty="0"/>
              <a:t>code)</a:t>
            </a:r>
            <a:r>
              <a:rPr lang="en-GB" sz="1400" dirty="0"/>
              <a:t>.</a:t>
            </a:r>
            <a:endParaRPr lang="en-DE" sz="1400" dirty="0"/>
          </a:p>
        </p:txBody>
      </p:sp>
      <p:sp>
        <p:nvSpPr>
          <p:cNvPr id="7" name="TextBox 6">
            <a:extLst>
              <a:ext uri="{FF2B5EF4-FFF2-40B4-BE49-F238E27FC236}">
                <a16:creationId xmlns:a16="http://schemas.microsoft.com/office/drawing/2014/main" id="{D8F58B96-3661-D18C-4AC9-881AE97CB0B2}"/>
              </a:ext>
            </a:extLst>
          </p:cNvPr>
          <p:cNvSpPr txBox="1"/>
          <p:nvPr/>
        </p:nvSpPr>
        <p:spPr>
          <a:xfrm>
            <a:off x="501541" y="1426127"/>
            <a:ext cx="3505684" cy="584775"/>
          </a:xfrm>
          <a:prstGeom prst="rect">
            <a:avLst/>
          </a:prstGeom>
          <a:noFill/>
        </p:spPr>
        <p:txBody>
          <a:bodyPr wrap="square">
            <a:spAutoFit/>
          </a:bodyPr>
          <a:lstStyle/>
          <a:p>
            <a:r>
              <a:rPr lang="en-US" altLang="zh-CN" sz="1600" b="1" dirty="0">
                <a:solidFill>
                  <a:srgbClr val="FF0000"/>
                </a:solidFill>
                <a:latin typeface="Arial" panose="020B0604020202020204" pitchFamily="34" charset="0"/>
                <a:cs typeface="Arial" panose="020B0604020202020204" pitchFamily="34" charset="0"/>
              </a:rPr>
              <a:t>What are</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the</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pros</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and</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cons</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of</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these</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two</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types</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of</a:t>
            </a:r>
            <a:r>
              <a:rPr lang="zh-CN" altLang="en-US" sz="1600" b="1" dirty="0">
                <a:solidFill>
                  <a:srgbClr val="FF0000"/>
                </a:solidFill>
                <a:latin typeface="Arial" panose="020B0604020202020204" pitchFamily="34" charset="0"/>
                <a:cs typeface="Arial" panose="020B0604020202020204" pitchFamily="34" charset="0"/>
              </a:rPr>
              <a:t> </a:t>
            </a:r>
            <a:r>
              <a:rPr lang="en-US" altLang="zh-CN" sz="1600" b="1" dirty="0">
                <a:solidFill>
                  <a:srgbClr val="FF0000"/>
                </a:solidFill>
                <a:latin typeface="Arial" panose="020B0604020202020204" pitchFamily="34" charset="0"/>
                <a:cs typeface="Arial" panose="020B0604020202020204" pitchFamily="34" charset="0"/>
              </a:rPr>
              <a:t>analysis?</a:t>
            </a:r>
            <a:endParaRPr lang="en-DE" sz="16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13502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2A259-1E4E-3497-1134-1CF34EFD40C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488F2-7F7D-D568-975B-4A992888E2F5}"/>
              </a:ext>
            </a:extLst>
          </p:cNvPr>
          <p:cNvSpPr>
            <a:spLocks noGrp="1"/>
          </p:cNvSpPr>
          <p:nvPr>
            <p:ph type="sldNum" sz="quarter" idx="11"/>
          </p:nvPr>
        </p:nvSpPr>
        <p:spPr/>
        <p:txBody>
          <a:bodyPr/>
          <a:lstStyle/>
          <a:p>
            <a:fld id="{CE58CB1E-F828-4F11-99E0-327109AF9DA4}" type="slidenum">
              <a:rPr lang="de-DE" smtClean="0"/>
              <a:pPr/>
              <a:t>38</a:t>
            </a:fld>
            <a:endParaRPr lang="de-DE" dirty="0"/>
          </a:p>
        </p:txBody>
      </p:sp>
      <p:sp>
        <p:nvSpPr>
          <p:cNvPr id="5" name="Title 4">
            <a:extLst>
              <a:ext uri="{FF2B5EF4-FFF2-40B4-BE49-F238E27FC236}">
                <a16:creationId xmlns:a16="http://schemas.microsoft.com/office/drawing/2014/main" id="{11858F5C-F71E-F57E-CF30-3E10DAE84010}"/>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14BA4AAF-9EC1-4241-1736-3AD1D8BF5457}"/>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Taint</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B847E782-3444-EC1A-0C4E-6A312DFED5AD}"/>
              </a:ext>
            </a:extLst>
          </p:cNvPr>
          <p:cNvSpPr txBox="1"/>
          <p:nvPr/>
        </p:nvSpPr>
        <p:spPr>
          <a:xfrm>
            <a:off x="3978876" y="4794422"/>
            <a:ext cx="65" cy="257250"/>
          </a:xfrm>
          <a:prstGeom prst="rect">
            <a:avLst/>
          </a:prstGeom>
          <a:noFill/>
        </p:spPr>
        <p:txBody>
          <a:bodyPr wrap="none" lIns="0" tIns="0" rIns="0" bIns="0" rtlCol="0">
            <a:spAutoFit/>
          </a:bodyPr>
          <a:lstStyle/>
          <a:p>
            <a:pPr>
              <a:lnSpc>
                <a:spcPct val="114000"/>
              </a:lnSpc>
            </a:pPr>
            <a:endParaRPr lang="en-DE" sz="1600" dirty="0" err="1">
              <a:latin typeface="+mn-lt"/>
            </a:endParaRPr>
          </a:p>
        </p:txBody>
      </p:sp>
      <p:sp>
        <p:nvSpPr>
          <p:cNvPr id="7" name="TextBox 6">
            <a:extLst>
              <a:ext uri="{FF2B5EF4-FFF2-40B4-BE49-F238E27FC236}">
                <a16:creationId xmlns:a16="http://schemas.microsoft.com/office/drawing/2014/main" id="{E74F2098-2F7D-10AF-0769-75D7A6BA93B8}"/>
              </a:ext>
            </a:extLst>
          </p:cNvPr>
          <p:cNvSpPr txBox="1"/>
          <p:nvPr/>
        </p:nvSpPr>
        <p:spPr>
          <a:xfrm>
            <a:off x="573258" y="1426127"/>
            <a:ext cx="6988813" cy="3539430"/>
          </a:xfrm>
          <a:prstGeom prst="rect">
            <a:avLst/>
          </a:prstGeom>
          <a:noFill/>
        </p:spPr>
        <p:txBody>
          <a:bodyPr wrap="square">
            <a:spAutoFit/>
          </a:bodyPr>
          <a:lstStyle/>
          <a:p>
            <a:pPr marL="285750" indent="-285750">
              <a:buFont typeface="Arial" panose="020B0604020202020204" pitchFamily="34" charset="0"/>
              <a:buChar char="•"/>
            </a:pPr>
            <a:r>
              <a:rPr lang="en-DE" sz="1600" b="1" dirty="0"/>
              <a:t>Information flow analysis</a:t>
            </a:r>
            <a:r>
              <a:rPr lang="en-DE" sz="1600" dirty="0"/>
              <a:t>.</a:t>
            </a:r>
          </a:p>
          <a:p>
            <a:pPr marL="285750" indent="-285750">
              <a:buFont typeface="Arial" panose="020B0604020202020204" pitchFamily="34" charset="0"/>
              <a:buChar char="•"/>
            </a:pPr>
            <a:r>
              <a:rPr lang="en-US" altLang="zh-CN" sz="1600" dirty="0"/>
              <a:t>(Mainly)</a:t>
            </a:r>
            <a:r>
              <a:rPr lang="zh-CN" altLang="en-US" sz="1600" dirty="0"/>
              <a:t> </a:t>
            </a:r>
            <a:r>
              <a:rPr lang="en-US" altLang="zh-CN" sz="1600" dirty="0"/>
              <a:t>u</a:t>
            </a:r>
            <a:r>
              <a:rPr lang="en-DE" sz="1600" dirty="0"/>
              <a:t>sed in the security domain.</a:t>
            </a:r>
          </a:p>
          <a:p>
            <a:pPr marL="285750" indent="-285750">
              <a:buFont typeface="Arial" panose="020B0604020202020204" pitchFamily="34" charset="0"/>
              <a:buChar char="•"/>
            </a:pPr>
            <a:r>
              <a:rPr lang="en-DE" sz="1600" dirty="0"/>
              <a:t>Tracking how private</a:t>
            </a:r>
            <a:r>
              <a:rPr lang="en-US" altLang="zh-CN" sz="1600" dirty="0"/>
              <a:t>/sensitive</a:t>
            </a:r>
            <a:r>
              <a:rPr lang="en-DE" sz="1600" dirty="0"/>
              <a:t> information flows through the program and if it is leaked to public observers.</a:t>
            </a:r>
          </a:p>
          <a:p>
            <a:pPr marL="285750" indent="-285750">
              <a:buFont typeface="Arial" panose="020B0604020202020204" pitchFamily="34" charset="0"/>
              <a:buChar char="•"/>
            </a:pPr>
            <a:r>
              <a:rPr lang="en-US" altLang="zh-CN" sz="1600" dirty="0"/>
              <a:t>static</a:t>
            </a:r>
            <a:r>
              <a:rPr lang="zh-CN" altLang="en-US" sz="1600" dirty="0"/>
              <a:t> </a:t>
            </a:r>
            <a:r>
              <a:rPr lang="en-US" altLang="zh-CN" sz="1600" dirty="0"/>
              <a:t>taint</a:t>
            </a:r>
            <a:r>
              <a:rPr lang="zh-CN" altLang="en-US" sz="1600" dirty="0"/>
              <a:t> </a:t>
            </a:r>
            <a:r>
              <a:rPr lang="en-US" altLang="zh-CN" sz="1600" dirty="0"/>
              <a:t>analysis</a:t>
            </a:r>
            <a:r>
              <a:rPr lang="zh-CN" altLang="en-US" sz="1600" dirty="0"/>
              <a:t> </a:t>
            </a:r>
            <a:r>
              <a:rPr lang="en-US" altLang="zh-CN" sz="1600" dirty="0"/>
              <a:t>at</a:t>
            </a:r>
            <a:r>
              <a:rPr lang="zh-CN" altLang="en-US" sz="1600" dirty="0"/>
              <a:t> </a:t>
            </a:r>
            <a:r>
              <a:rPr lang="en-US" altLang="zh-CN" sz="1600" dirty="0"/>
              <a:t>the</a:t>
            </a:r>
            <a:r>
              <a:rPr lang="zh-CN" altLang="en-US" sz="1600" dirty="0"/>
              <a:t> </a:t>
            </a:r>
            <a:r>
              <a:rPr lang="en-US" altLang="zh-CN" sz="1600" dirty="0"/>
              <a:t>beginning,</a:t>
            </a:r>
            <a:r>
              <a:rPr lang="zh-CN" altLang="en-US" sz="1600" dirty="0"/>
              <a:t> </a:t>
            </a:r>
            <a:r>
              <a:rPr lang="en-US" altLang="zh-CN" sz="1600" dirty="0"/>
              <a:t>dynamic</a:t>
            </a:r>
            <a:r>
              <a:rPr lang="zh-CN" altLang="en-US" sz="1600" dirty="0"/>
              <a:t> </a:t>
            </a:r>
            <a:r>
              <a:rPr lang="en-US" altLang="zh-CN" sz="1600" dirty="0"/>
              <a:t>taint</a:t>
            </a:r>
            <a:r>
              <a:rPr lang="zh-CN" altLang="en-US" sz="1600" dirty="0"/>
              <a:t> </a:t>
            </a:r>
            <a:r>
              <a:rPr lang="en-US" altLang="zh-CN" sz="1600" dirty="0"/>
              <a:t>analysis</a:t>
            </a:r>
            <a:r>
              <a:rPr lang="zh-CN" altLang="en-US" sz="1600" dirty="0"/>
              <a:t> </a:t>
            </a:r>
            <a:r>
              <a:rPr lang="en-US" altLang="zh-CN" sz="1600" dirty="0"/>
              <a:t>introduced</a:t>
            </a:r>
            <a:r>
              <a:rPr lang="zh-CN" altLang="en-US" sz="1600" dirty="0"/>
              <a:t> </a:t>
            </a:r>
            <a:r>
              <a:rPr lang="en-US" altLang="zh-CN" sz="1600" dirty="0"/>
              <a:t>in</a:t>
            </a:r>
            <a:r>
              <a:rPr lang="zh-CN" altLang="en-US" sz="1600" dirty="0"/>
              <a:t> </a:t>
            </a:r>
            <a:r>
              <a:rPr lang="en-US" altLang="zh-CN" sz="1600" dirty="0"/>
              <a:t>recent</a:t>
            </a:r>
            <a:r>
              <a:rPr lang="zh-CN" altLang="en-US" sz="1600" dirty="0"/>
              <a:t> </a:t>
            </a:r>
            <a:r>
              <a:rPr lang="en-US" altLang="zh-CN" sz="1600" dirty="0"/>
              <a:t>years</a:t>
            </a:r>
            <a:endParaRPr lang="en-DE" sz="1600" dirty="0"/>
          </a:p>
          <a:p>
            <a:pPr marL="285750" indent="-285750">
              <a:buFont typeface="Arial" panose="020B0604020202020204" pitchFamily="34" charset="0"/>
              <a:buChar char="•"/>
            </a:pPr>
            <a:endParaRPr lang="en-DE" sz="1600" dirty="0"/>
          </a:p>
          <a:p>
            <a:pPr marL="285750" indent="-285750">
              <a:buFont typeface="Arial" panose="020B0604020202020204" pitchFamily="34" charset="0"/>
              <a:buChar char="•"/>
            </a:pPr>
            <a:r>
              <a:rPr lang="en-GB" sz="1600" b="1" dirty="0"/>
              <a:t>Sources</a:t>
            </a:r>
          </a:p>
          <a:p>
            <a:pPr marL="742950" lvl="1" indent="-285750">
              <a:buFont typeface="Arial" panose="020B0604020202020204" pitchFamily="34" charset="0"/>
              <a:buChar char="•"/>
            </a:pPr>
            <a:r>
              <a:rPr lang="en-GB" sz="1600" dirty="0"/>
              <a:t>Private</a:t>
            </a:r>
            <a:r>
              <a:rPr lang="en-US" altLang="zh-CN" sz="1600" dirty="0"/>
              <a:t>/sensitive</a:t>
            </a:r>
            <a:r>
              <a:rPr lang="en-GB" sz="1600" dirty="0"/>
              <a:t> data of interest</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b="1" dirty="0"/>
              <a:t>Sinks</a:t>
            </a:r>
          </a:p>
          <a:p>
            <a:pPr marL="742950" lvl="1" indent="-285750">
              <a:buFont typeface="Arial" panose="020B0604020202020204" pitchFamily="34" charset="0"/>
              <a:buChar char="•"/>
            </a:pPr>
            <a:r>
              <a:rPr lang="en-GB" sz="1600" dirty="0"/>
              <a:t>Locations of interest</a:t>
            </a:r>
          </a:p>
          <a:p>
            <a:pPr marL="742950" lvl="1" indent="-285750">
              <a:buFont typeface="Arial" panose="020B0604020202020204" pitchFamily="34" charset="0"/>
              <a:buChar char="•"/>
            </a:pPr>
            <a:r>
              <a:rPr lang="en-GB" sz="1600" dirty="0"/>
              <a:t>Check taints of incoming information</a:t>
            </a:r>
          </a:p>
          <a:p>
            <a:pPr marL="742950" lvl="1" indent="-285750">
              <a:buFont typeface="Arial" panose="020B0604020202020204" pitchFamily="34" charset="0"/>
              <a:buChar char="•"/>
            </a:pPr>
            <a:r>
              <a:rPr lang="en-GB" sz="1600" dirty="0"/>
              <a:t>Determines if there is a leak in the program.</a:t>
            </a:r>
            <a:endParaRPr lang="en-DE" sz="1600" dirty="0"/>
          </a:p>
        </p:txBody>
      </p:sp>
    </p:spTree>
    <p:extLst>
      <p:ext uri="{BB962C8B-B14F-4D97-AF65-F5344CB8AC3E}">
        <p14:creationId xmlns:p14="http://schemas.microsoft.com/office/powerpoint/2010/main" val="19440065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AC206-18AB-03B8-E0EB-F7F5B81F4D7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8CDAD4-A931-1D11-2E74-B062356CC94D}"/>
              </a:ext>
            </a:extLst>
          </p:cNvPr>
          <p:cNvSpPr>
            <a:spLocks noGrp="1"/>
          </p:cNvSpPr>
          <p:nvPr>
            <p:ph type="sldNum" sz="quarter" idx="11"/>
          </p:nvPr>
        </p:nvSpPr>
        <p:spPr/>
        <p:txBody>
          <a:bodyPr/>
          <a:lstStyle/>
          <a:p>
            <a:fld id="{CE58CB1E-F828-4F11-99E0-327109AF9DA4}" type="slidenum">
              <a:rPr lang="de-DE" smtClean="0"/>
              <a:pPr/>
              <a:t>39</a:t>
            </a:fld>
            <a:endParaRPr lang="de-DE" dirty="0"/>
          </a:p>
        </p:txBody>
      </p:sp>
      <p:sp>
        <p:nvSpPr>
          <p:cNvPr id="5" name="Title 4">
            <a:extLst>
              <a:ext uri="{FF2B5EF4-FFF2-40B4-BE49-F238E27FC236}">
                <a16:creationId xmlns:a16="http://schemas.microsoft.com/office/drawing/2014/main" id="{C5687370-66FB-25A9-4A8C-64BCD4DC4CEF}"/>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8B80AA00-E915-6737-CBC1-6195DDFBBB57}"/>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Taint</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0006AB5F-3AD0-5364-6E10-5B87B85176A5}"/>
              </a:ext>
            </a:extLst>
          </p:cNvPr>
          <p:cNvSpPr txBox="1"/>
          <p:nvPr/>
        </p:nvSpPr>
        <p:spPr>
          <a:xfrm>
            <a:off x="3978876" y="4794422"/>
            <a:ext cx="65" cy="257250"/>
          </a:xfrm>
          <a:prstGeom prst="rect">
            <a:avLst/>
          </a:prstGeom>
          <a:noFill/>
        </p:spPr>
        <p:txBody>
          <a:bodyPr wrap="none" lIns="0" tIns="0" rIns="0" bIns="0" rtlCol="0">
            <a:spAutoFit/>
          </a:bodyPr>
          <a:lstStyle/>
          <a:p>
            <a:pPr>
              <a:lnSpc>
                <a:spcPct val="114000"/>
              </a:lnSpc>
            </a:pPr>
            <a:endParaRPr lang="en-DE" sz="1600" dirty="0" err="1">
              <a:latin typeface="+mn-lt"/>
            </a:endParaRPr>
          </a:p>
        </p:txBody>
      </p:sp>
      <p:sp>
        <p:nvSpPr>
          <p:cNvPr id="8" name="TextBox 7">
            <a:extLst>
              <a:ext uri="{FF2B5EF4-FFF2-40B4-BE49-F238E27FC236}">
                <a16:creationId xmlns:a16="http://schemas.microsoft.com/office/drawing/2014/main" id="{4CBC1970-A67B-4D5A-FD43-0B2A3E5F3735}"/>
              </a:ext>
            </a:extLst>
          </p:cNvPr>
          <p:cNvSpPr txBox="1"/>
          <p:nvPr/>
        </p:nvSpPr>
        <p:spPr>
          <a:xfrm>
            <a:off x="573258" y="1648111"/>
            <a:ext cx="2985488" cy="954107"/>
          </a:xfrm>
          <a:prstGeom prst="rect">
            <a:avLst/>
          </a:prstGeom>
          <a:noFill/>
          <a:ln>
            <a:solidFill>
              <a:schemeClr val="tx1"/>
            </a:solidFill>
          </a:ln>
        </p:spPr>
        <p:txBody>
          <a:bodyPr wrap="square">
            <a:spAutoFit/>
          </a:bodyPr>
          <a:lstStyle/>
          <a:p>
            <a:r>
              <a:rPr lang="en-DE" sz="1400" dirty="0">
                <a:latin typeface="Consolas" panose="020B0609020204030204" pitchFamily="49" charset="0"/>
                <a:cs typeface="Consolas" panose="020B0609020204030204" pitchFamily="49" charset="0"/>
              </a:rPr>
              <a:t>1 input = get_input();</a:t>
            </a:r>
          </a:p>
          <a:p>
            <a:r>
              <a:rPr lang="en-DE" sz="1400" dirty="0">
                <a:latin typeface="Consolas" panose="020B0609020204030204" pitchFamily="49" charset="0"/>
                <a:cs typeface="Consolas" panose="020B0609020204030204" pitchFamily="49" charset="0"/>
              </a:rPr>
              <a:t>2 tmp = “select …” + input;</a:t>
            </a:r>
          </a:p>
          <a:p>
            <a:r>
              <a:rPr lang="en-DE" sz="1400" dirty="0">
                <a:latin typeface="Consolas" panose="020B0609020204030204" pitchFamily="49" charset="0"/>
                <a:cs typeface="Consolas" panose="020B0609020204030204" pitchFamily="49" charset="0"/>
              </a:rPr>
              <a:t>3 </a:t>
            </a:r>
            <a:r>
              <a:rPr lang="en-US" altLang="zh-CN" sz="1400" dirty="0">
                <a:latin typeface="Consolas" panose="020B0609020204030204" pitchFamily="49" charset="0"/>
                <a:cs typeface="Consolas" panose="020B0609020204030204" pitchFamily="49" charset="0"/>
              </a:rPr>
              <a:t>query</a:t>
            </a:r>
            <a:r>
              <a:rPr lang="en-DE" sz="1400" dirty="0">
                <a:latin typeface="Consolas" panose="020B0609020204030204" pitchFamily="49" charset="0"/>
                <a:cs typeface="Consolas" panose="020B0609020204030204" pitchFamily="49" charset="0"/>
              </a:rPr>
              <a:t>(tmp);</a:t>
            </a:r>
          </a:p>
          <a:p>
            <a:r>
              <a:rPr lang="en-DE" sz="1400" dirty="0">
                <a:latin typeface="Consolas" panose="020B0609020204030204" pitchFamily="49" charset="0"/>
                <a:cs typeface="Consolas" panose="020B0609020204030204" pitchFamily="49" charset="0"/>
              </a:rPr>
              <a:t>4 log(tmp);</a:t>
            </a:r>
          </a:p>
        </p:txBody>
      </p:sp>
      <p:sp>
        <p:nvSpPr>
          <p:cNvPr id="9" name="TextBox 8">
            <a:extLst>
              <a:ext uri="{FF2B5EF4-FFF2-40B4-BE49-F238E27FC236}">
                <a16:creationId xmlns:a16="http://schemas.microsoft.com/office/drawing/2014/main" id="{B60ECDE9-A5BC-FA94-1D68-796B6B0E2726}"/>
              </a:ext>
            </a:extLst>
          </p:cNvPr>
          <p:cNvSpPr txBox="1"/>
          <p:nvPr/>
        </p:nvSpPr>
        <p:spPr>
          <a:xfrm>
            <a:off x="3625774" y="1648110"/>
            <a:ext cx="2985488" cy="954107"/>
          </a:xfrm>
          <a:prstGeom prst="rect">
            <a:avLst/>
          </a:prstGeom>
          <a:noFill/>
          <a:ln>
            <a:solidFill>
              <a:schemeClr val="tx1"/>
            </a:solidFill>
          </a:ln>
        </p:spPr>
        <p:txBody>
          <a:bodyPr wrap="square">
            <a:spAutoFit/>
          </a:bodyPr>
          <a:lstStyle/>
          <a:p>
            <a:r>
              <a:rPr lang="en-DE" sz="1400" dirty="0">
                <a:latin typeface="Consolas" panose="020B0609020204030204" pitchFamily="49" charset="0"/>
                <a:cs typeface="Consolas" panose="020B0609020204030204" pitchFamily="49" charset="0"/>
              </a:rPr>
              <a:t>1 input = </a:t>
            </a:r>
            <a:r>
              <a:rPr lang="en-DE" sz="1400" b="1" dirty="0">
                <a:solidFill>
                  <a:srgbClr val="00B050"/>
                </a:solidFill>
                <a:latin typeface="Consolas" panose="020B0609020204030204" pitchFamily="49" charset="0"/>
                <a:cs typeface="Consolas" panose="020B0609020204030204" pitchFamily="49" charset="0"/>
              </a:rPr>
              <a:t>S</a:t>
            </a:r>
            <a:r>
              <a:rPr lang="en-US" altLang="zh-CN" sz="1400" b="1" dirty="0" err="1">
                <a:solidFill>
                  <a:srgbClr val="00B050"/>
                </a:solidFill>
                <a:latin typeface="Consolas" panose="020B0609020204030204" pitchFamily="49" charset="0"/>
                <a:cs typeface="Consolas" panose="020B0609020204030204" pitchFamily="49" charset="0"/>
              </a:rPr>
              <a:t>ource</a:t>
            </a:r>
            <a:r>
              <a:rPr lang="en-DE" sz="1400" b="1" dirty="0">
                <a:solidFill>
                  <a:srgbClr val="00B050"/>
                </a:solidFill>
                <a:latin typeface="Consolas" panose="020B0609020204030204" pitchFamily="49" charset="0"/>
                <a:cs typeface="Consolas" panose="020B0609020204030204" pitchFamily="49" charset="0"/>
              </a:rPr>
              <a:t>()</a:t>
            </a:r>
            <a:r>
              <a:rPr lang="en-DE" sz="1400" dirty="0">
                <a:latin typeface="Consolas" panose="020B0609020204030204" pitchFamily="49" charset="0"/>
                <a:cs typeface="Consolas" panose="020B0609020204030204" pitchFamily="49" charset="0"/>
              </a:rPr>
              <a:t>;</a:t>
            </a:r>
          </a:p>
          <a:p>
            <a:r>
              <a:rPr lang="en-DE" sz="1400" dirty="0">
                <a:latin typeface="Consolas" panose="020B0609020204030204" pitchFamily="49" charset="0"/>
                <a:cs typeface="Consolas" panose="020B0609020204030204" pitchFamily="49" charset="0"/>
              </a:rPr>
              <a:t>2 tmp = “select …” + input;</a:t>
            </a:r>
          </a:p>
          <a:p>
            <a:r>
              <a:rPr lang="en-DE" sz="1400" dirty="0">
                <a:latin typeface="Consolas" panose="020B0609020204030204" pitchFamily="49" charset="0"/>
                <a:cs typeface="Consolas" panose="020B0609020204030204" pitchFamily="49" charset="0"/>
              </a:rPr>
              <a:t>3 </a:t>
            </a:r>
            <a:r>
              <a:rPr lang="en-US" altLang="zh-CN" sz="1400" dirty="0">
                <a:latin typeface="Consolas" panose="020B0609020204030204" pitchFamily="49" charset="0"/>
                <a:cs typeface="Consolas" panose="020B0609020204030204" pitchFamily="49" charset="0"/>
              </a:rPr>
              <a:t>query</a:t>
            </a:r>
            <a:r>
              <a:rPr lang="en-DE" sz="1400" dirty="0">
                <a:latin typeface="Consolas" panose="020B0609020204030204" pitchFamily="49" charset="0"/>
                <a:cs typeface="Consolas" panose="020B0609020204030204" pitchFamily="49" charset="0"/>
              </a:rPr>
              <a:t>(tmp);</a:t>
            </a:r>
          </a:p>
          <a:p>
            <a:r>
              <a:rPr lang="en-DE" sz="1400" dirty="0">
                <a:latin typeface="Consolas" panose="020B0609020204030204" pitchFamily="49" charset="0"/>
                <a:cs typeface="Consolas" panose="020B0609020204030204" pitchFamily="49" charset="0"/>
              </a:rPr>
              <a:t>4 </a:t>
            </a:r>
            <a:r>
              <a:rPr lang="en-DE" sz="1400" b="1" dirty="0">
                <a:solidFill>
                  <a:srgbClr val="C00000"/>
                </a:solidFill>
                <a:latin typeface="Consolas" panose="020B0609020204030204" pitchFamily="49" charset="0"/>
                <a:cs typeface="Consolas" panose="020B0609020204030204" pitchFamily="49" charset="0"/>
              </a:rPr>
              <a:t>S</a:t>
            </a:r>
            <a:r>
              <a:rPr lang="en-US" altLang="zh-CN" sz="1400" b="1" dirty="0">
                <a:solidFill>
                  <a:srgbClr val="C00000"/>
                </a:solidFill>
                <a:latin typeface="Consolas" panose="020B0609020204030204" pitchFamily="49" charset="0"/>
                <a:cs typeface="Consolas" panose="020B0609020204030204" pitchFamily="49" charset="0"/>
              </a:rPr>
              <a:t>ink</a:t>
            </a:r>
            <a:r>
              <a:rPr lang="en-DE" sz="1400" b="1" dirty="0">
                <a:solidFill>
                  <a:srgbClr val="C00000"/>
                </a:solidFill>
                <a:latin typeface="Consolas" panose="020B0609020204030204" pitchFamily="49" charset="0"/>
                <a:cs typeface="Consolas" panose="020B0609020204030204" pitchFamily="49" charset="0"/>
              </a:rPr>
              <a:t>(tmp)</a:t>
            </a:r>
            <a:r>
              <a:rPr lang="en-DE" sz="1400" dirty="0">
                <a:latin typeface="Consolas" panose="020B0609020204030204" pitchFamily="49" charset="0"/>
                <a:cs typeface="Consolas" panose="020B0609020204030204" pitchFamily="49" charset="0"/>
              </a:rPr>
              <a:t>;</a:t>
            </a:r>
          </a:p>
        </p:txBody>
      </p:sp>
      <p:grpSp>
        <p:nvGrpSpPr>
          <p:cNvPr id="29" name="Group 28">
            <a:extLst>
              <a:ext uri="{FF2B5EF4-FFF2-40B4-BE49-F238E27FC236}">
                <a16:creationId xmlns:a16="http://schemas.microsoft.com/office/drawing/2014/main" id="{FB0F335F-4D0B-E8EC-D882-3838772F418E}"/>
              </a:ext>
            </a:extLst>
          </p:cNvPr>
          <p:cNvGrpSpPr/>
          <p:nvPr/>
        </p:nvGrpSpPr>
        <p:grpSpPr>
          <a:xfrm>
            <a:off x="6831871" y="1831697"/>
            <a:ext cx="2071768" cy="647742"/>
            <a:chOff x="2335427" y="3341134"/>
            <a:chExt cx="2071768" cy="647742"/>
          </a:xfrm>
        </p:grpSpPr>
        <p:sp>
          <p:nvSpPr>
            <p:cNvPr id="10" name="TextBox 9">
              <a:extLst>
                <a:ext uri="{FF2B5EF4-FFF2-40B4-BE49-F238E27FC236}">
                  <a16:creationId xmlns:a16="http://schemas.microsoft.com/office/drawing/2014/main" id="{9432260D-0550-D40F-8FE0-7821E97D30DC}"/>
                </a:ext>
              </a:extLst>
            </p:cNvPr>
            <p:cNvSpPr txBox="1"/>
            <p:nvPr/>
          </p:nvSpPr>
          <p:spPr>
            <a:xfrm>
              <a:off x="2335427" y="3341135"/>
              <a:ext cx="429038"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input</a:t>
              </a:r>
              <a:endParaRPr lang="en-DE" sz="1100" dirty="0" err="1">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88CB3334-F072-2F17-2A8A-7EA44EF5A30E}"/>
                </a:ext>
              </a:extLst>
            </p:cNvPr>
            <p:cNvSpPr txBox="1"/>
            <p:nvPr/>
          </p:nvSpPr>
          <p:spPr>
            <a:xfrm>
              <a:off x="2335427" y="3591540"/>
              <a:ext cx="301447" cy="181075"/>
            </a:xfrm>
            <a:prstGeom prst="rect">
              <a:avLst/>
            </a:prstGeom>
            <a:noFill/>
          </p:spPr>
          <p:txBody>
            <a:bodyPr wrap="square" lIns="0" tIns="0" rIns="0" bIns="0" rtlCol="0">
              <a:spAutoFit/>
            </a:bodyPr>
            <a:lstStyle/>
            <a:p>
              <a:pPr algn="ctr">
                <a:lnSpc>
                  <a:spcPct val="114000"/>
                </a:lnSpc>
              </a:pPr>
              <a:r>
                <a:rPr lang="en-US" altLang="zh-CN" sz="1100" dirty="0" err="1">
                  <a:latin typeface="Consolas" panose="020B0609020204030204" pitchFamily="49" charset="0"/>
                  <a:cs typeface="Consolas" panose="020B0609020204030204" pitchFamily="49" charset="0"/>
                </a:rPr>
                <a:t>tmp</a:t>
              </a:r>
              <a:endParaRPr lang="en-DE" sz="1100" dirty="0" err="1">
                <a:latin typeface="Consolas" panose="020B0609020204030204" pitchFamily="49" charset="0"/>
                <a:cs typeface="Consolas" panose="020B0609020204030204" pitchFamily="49" charset="0"/>
              </a:endParaRPr>
            </a:p>
          </p:txBody>
        </p:sp>
        <p:sp>
          <p:nvSpPr>
            <p:cNvPr id="12" name="TextBox 11">
              <a:extLst>
                <a:ext uri="{FF2B5EF4-FFF2-40B4-BE49-F238E27FC236}">
                  <a16:creationId xmlns:a16="http://schemas.microsoft.com/office/drawing/2014/main" id="{8D7E6291-C3B4-135D-99F8-9BE7A3060A65}"/>
                </a:ext>
              </a:extLst>
            </p:cNvPr>
            <p:cNvSpPr txBox="1"/>
            <p:nvPr/>
          </p:nvSpPr>
          <p:spPr>
            <a:xfrm>
              <a:off x="3189767" y="3591540"/>
              <a:ext cx="368979"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SINK</a:t>
              </a:r>
              <a:endParaRPr lang="en-DE" sz="1100" dirty="0" err="1">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5594516C-FE5C-82E6-1CBF-7AFB308A9A7B}"/>
                </a:ext>
              </a:extLst>
            </p:cNvPr>
            <p:cNvSpPr txBox="1"/>
            <p:nvPr/>
          </p:nvSpPr>
          <p:spPr>
            <a:xfrm>
              <a:off x="3189767" y="3341134"/>
              <a:ext cx="368979" cy="181075"/>
            </a:xfrm>
            <a:prstGeom prst="rect">
              <a:avLst/>
            </a:prstGeom>
            <a:noFill/>
          </p:spPr>
          <p:txBody>
            <a:bodyPr wrap="square" lIns="0" tIns="0" rIns="0" bIns="0" rtlCol="0">
              <a:spAutoFit/>
            </a:bodyPr>
            <a:lstStyle/>
            <a:p>
              <a:pPr algn="ctr">
                <a:lnSpc>
                  <a:spcPct val="114000"/>
                </a:lnSpc>
              </a:pPr>
              <a:r>
                <a:rPr lang="en-US" altLang="zh-CN" sz="1100" dirty="0" err="1">
                  <a:latin typeface="Consolas" panose="020B0609020204030204" pitchFamily="49" charset="0"/>
                  <a:cs typeface="Consolas" panose="020B0609020204030204" pitchFamily="49" charset="0"/>
                </a:rPr>
                <a:t>priv</a:t>
              </a:r>
              <a:endParaRPr lang="en-DE" sz="1100" dirty="0" err="1">
                <a:latin typeface="Consolas" panose="020B0609020204030204" pitchFamily="49" charset="0"/>
                <a:cs typeface="Consolas" panose="020B0609020204030204" pitchFamily="49" charset="0"/>
              </a:endParaRPr>
            </a:p>
          </p:txBody>
        </p:sp>
        <p:sp>
          <p:nvSpPr>
            <p:cNvPr id="14" name="TextBox 13">
              <a:extLst>
                <a:ext uri="{FF2B5EF4-FFF2-40B4-BE49-F238E27FC236}">
                  <a16:creationId xmlns:a16="http://schemas.microsoft.com/office/drawing/2014/main" id="{FBA04BF8-08CE-256E-166A-88030B5E088F}"/>
                </a:ext>
              </a:extLst>
            </p:cNvPr>
            <p:cNvSpPr txBox="1"/>
            <p:nvPr/>
          </p:nvSpPr>
          <p:spPr>
            <a:xfrm>
              <a:off x="3885139" y="3341134"/>
              <a:ext cx="522056"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SOURCE</a:t>
              </a:r>
              <a:endParaRPr lang="en-DE" sz="1100" dirty="0" err="1">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6FF21234-94E6-A9FC-31B4-61D38037E154}"/>
                </a:ext>
              </a:extLst>
            </p:cNvPr>
            <p:cNvSpPr txBox="1"/>
            <p:nvPr/>
          </p:nvSpPr>
          <p:spPr>
            <a:xfrm>
              <a:off x="3047805" y="3807801"/>
              <a:ext cx="766883" cy="181075"/>
            </a:xfrm>
            <a:prstGeom prst="rect">
              <a:avLst/>
            </a:prstGeom>
            <a:solidFill>
              <a:schemeClr val="accent4">
                <a:lumMod val="20000"/>
                <a:lumOff val="80000"/>
              </a:schemeClr>
            </a:solid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Warning!</a:t>
              </a:r>
              <a:endParaRPr lang="en-DE" sz="1100" dirty="0" err="1">
                <a:latin typeface="Consolas" panose="020B0609020204030204" pitchFamily="49" charset="0"/>
                <a:cs typeface="Consolas" panose="020B0609020204030204" pitchFamily="49" charset="0"/>
              </a:endParaRPr>
            </a:p>
          </p:txBody>
        </p:sp>
        <p:cxnSp>
          <p:nvCxnSpPr>
            <p:cNvPr id="17" name="Straight Arrow Connector 16">
              <a:extLst>
                <a:ext uri="{FF2B5EF4-FFF2-40B4-BE49-F238E27FC236}">
                  <a16:creationId xmlns:a16="http://schemas.microsoft.com/office/drawing/2014/main" id="{FEC550CD-A3A3-3EA1-5D88-3067351F236A}"/>
                </a:ext>
              </a:extLst>
            </p:cNvPr>
            <p:cNvCxnSpPr>
              <a:cxnSpLocks/>
              <a:stCxn id="10" idx="3"/>
              <a:endCxn id="13" idx="1"/>
            </p:cNvCxnSpPr>
            <p:nvPr/>
          </p:nvCxnSpPr>
          <p:spPr>
            <a:xfrm flipV="1">
              <a:off x="2764465" y="3431672"/>
              <a:ext cx="425302" cy="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E33E66-05B5-248A-09CF-80445CD5DE67}"/>
                </a:ext>
              </a:extLst>
            </p:cNvPr>
            <p:cNvCxnSpPr>
              <a:cxnSpLocks/>
              <a:stCxn id="11" idx="3"/>
              <a:endCxn id="13" idx="1"/>
            </p:cNvCxnSpPr>
            <p:nvPr/>
          </p:nvCxnSpPr>
          <p:spPr>
            <a:xfrm flipV="1">
              <a:off x="2636874" y="3431672"/>
              <a:ext cx="552893" cy="25040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9BB4EFB-62E2-DE32-3F44-92D15269DA36}"/>
                </a:ext>
              </a:extLst>
            </p:cNvPr>
            <p:cNvCxnSpPr>
              <a:cxnSpLocks/>
              <a:stCxn id="11" idx="3"/>
              <a:endCxn id="12" idx="1"/>
            </p:cNvCxnSpPr>
            <p:nvPr/>
          </p:nvCxnSpPr>
          <p:spPr>
            <a:xfrm>
              <a:off x="2636874" y="3682078"/>
              <a:ext cx="552893" cy="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6F4B776-3CFC-08C7-F3CD-EA374B842E5B}"/>
                </a:ext>
              </a:extLst>
            </p:cNvPr>
            <p:cNvCxnSpPr>
              <a:cxnSpLocks/>
              <a:stCxn id="13" idx="3"/>
              <a:endCxn id="14" idx="1"/>
            </p:cNvCxnSpPr>
            <p:nvPr/>
          </p:nvCxnSpPr>
          <p:spPr>
            <a:xfrm>
              <a:off x="3558746" y="3431672"/>
              <a:ext cx="326393" cy="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grpSp>
      <p:sp>
        <p:nvSpPr>
          <p:cNvPr id="30" name="TextBox 29">
            <a:extLst>
              <a:ext uri="{FF2B5EF4-FFF2-40B4-BE49-F238E27FC236}">
                <a16:creationId xmlns:a16="http://schemas.microsoft.com/office/drawing/2014/main" id="{7922ACC0-256B-6A9F-1CB3-AD6D84B7AB28}"/>
              </a:ext>
            </a:extLst>
          </p:cNvPr>
          <p:cNvSpPr txBox="1"/>
          <p:nvPr/>
        </p:nvSpPr>
        <p:spPr>
          <a:xfrm>
            <a:off x="573258" y="3331474"/>
            <a:ext cx="2985488" cy="1169551"/>
          </a:xfrm>
          <a:prstGeom prst="rect">
            <a:avLst/>
          </a:prstGeom>
          <a:noFill/>
          <a:ln>
            <a:solidFill>
              <a:schemeClr val="tx1"/>
            </a:solidFill>
          </a:ln>
        </p:spPr>
        <p:txBody>
          <a:bodyPr wrap="square">
            <a:spAutoFit/>
          </a:bodyPr>
          <a:lstStyle/>
          <a:p>
            <a:r>
              <a:rPr lang="en-DE" sz="1400" dirty="0">
                <a:latin typeface="Consolas" panose="020B0609020204030204" pitchFamily="49" charset="0"/>
                <a:cs typeface="Consolas" panose="020B0609020204030204" pitchFamily="49" charset="0"/>
              </a:rPr>
              <a:t>1 input = get_input();</a:t>
            </a:r>
          </a:p>
          <a:p>
            <a:r>
              <a:rPr lang="en-DE" sz="1400" dirty="0">
                <a:latin typeface="Consolas" panose="020B0609020204030204" pitchFamily="49" charset="0"/>
                <a:cs typeface="Consolas" panose="020B0609020204030204" pitchFamily="49" charset="0"/>
              </a:rPr>
              <a:t>2 tmp = “select …” + input;</a:t>
            </a:r>
          </a:p>
          <a:p>
            <a:r>
              <a:rPr lang="en-US" altLang="zh-CN" sz="1400" dirty="0">
                <a:latin typeface="Consolas" panose="020B0609020204030204" pitchFamily="49" charset="0"/>
                <a:cs typeface="Consolas" panose="020B0609020204030204" pitchFamily="49" charset="0"/>
              </a:rPr>
              <a:t>3</a:t>
            </a:r>
            <a:r>
              <a:rPr lang="zh-CN" altLang="en-US" sz="1400" dirty="0">
                <a:latin typeface="Consolas" panose="020B0609020204030204" pitchFamily="49" charset="0"/>
                <a:cs typeface="Consolas" panose="020B0609020204030204" pitchFamily="49" charset="0"/>
              </a:rPr>
              <a:t> </a:t>
            </a:r>
            <a:r>
              <a:rPr lang="en-US" altLang="zh-CN" sz="1400" dirty="0" err="1">
                <a:latin typeface="Consolas" panose="020B0609020204030204" pitchFamily="49" charset="0"/>
                <a:cs typeface="Consolas" panose="020B0609020204030204" pitchFamily="49" charset="0"/>
              </a:rPr>
              <a:t>tmp</a:t>
            </a:r>
            <a:r>
              <a:rPr lang="zh-CN" altLang="en-US" sz="1400" dirty="0">
                <a:latin typeface="Consolas" panose="020B0609020204030204" pitchFamily="49" charset="0"/>
                <a:cs typeface="Consolas" panose="020B0609020204030204" pitchFamily="49" charset="0"/>
              </a:rPr>
              <a:t> </a:t>
            </a:r>
            <a:r>
              <a:rPr lang="en-US" altLang="zh-CN" sz="1400" dirty="0">
                <a:latin typeface="Consolas" panose="020B0609020204030204" pitchFamily="49" charset="0"/>
                <a:cs typeface="Consolas" panose="020B0609020204030204" pitchFamily="49" charset="0"/>
              </a:rPr>
              <a:t>=</a:t>
            </a:r>
            <a:r>
              <a:rPr lang="zh-CN" altLang="en-US" sz="1400" dirty="0">
                <a:latin typeface="Consolas" panose="020B0609020204030204" pitchFamily="49" charset="0"/>
                <a:cs typeface="Consolas" panose="020B0609020204030204" pitchFamily="49" charset="0"/>
              </a:rPr>
              <a:t> </a:t>
            </a:r>
            <a:r>
              <a:rPr lang="en-US" altLang="zh-CN" sz="1400" dirty="0">
                <a:latin typeface="Consolas" panose="020B0609020204030204" pitchFamily="49" charset="0"/>
                <a:cs typeface="Consolas" panose="020B0609020204030204" pitchFamily="49" charset="0"/>
              </a:rPr>
              <a:t>hash(</a:t>
            </a:r>
            <a:r>
              <a:rPr lang="en-US" altLang="zh-CN" sz="1400" dirty="0" err="1">
                <a:latin typeface="Consolas" panose="020B0609020204030204" pitchFamily="49" charset="0"/>
                <a:cs typeface="Consolas" panose="020B0609020204030204" pitchFamily="49" charset="0"/>
              </a:rPr>
              <a:t>tmp</a:t>
            </a:r>
            <a:r>
              <a:rPr lang="en-US" altLang="zh-CN" sz="1400" dirty="0">
                <a:latin typeface="Consolas" panose="020B0609020204030204" pitchFamily="49" charset="0"/>
                <a:cs typeface="Consolas" panose="020B0609020204030204" pitchFamily="49" charset="0"/>
              </a:rPr>
              <a:t>);</a:t>
            </a:r>
            <a:endParaRPr lang="en-DE" sz="1400" dirty="0">
              <a:latin typeface="Consolas" panose="020B0609020204030204" pitchFamily="49" charset="0"/>
              <a:cs typeface="Consolas" panose="020B0609020204030204" pitchFamily="49" charset="0"/>
            </a:endParaRPr>
          </a:p>
          <a:p>
            <a:r>
              <a:rPr lang="en-US" altLang="zh-CN" sz="1400" dirty="0">
                <a:latin typeface="Consolas" panose="020B0609020204030204" pitchFamily="49" charset="0"/>
                <a:cs typeface="Consolas" panose="020B0609020204030204" pitchFamily="49" charset="0"/>
              </a:rPr>
              <a:t>4</a:t>
            </a:r>
            <a:r>
              <a:rPr lang="en-DE" sz="1400" dirty="0">
                <a:latin typeface="Consolas" panose="020B0609020204030204" pitchFamily="49" charset="0"/>
                <a:cs typeface="Consolas" panose="020B0609020204030204" pitchFamily="49" charset="0"/>
              </a:rPr>
              <a:t> </a:t>
            </a:r>
            <a:r>
              <a:rPr lang="en-US" altLang="zh-CN" sz="1400" dirty="0">
                <a:latin typeface="Consolas" panose="020B0609020204030204" pitchFamily="49" charset="0"/>
                <a:cs typeface="Consolas" panose="020B0609020204030204" pitchFamily="49" charset="0"/>
              </a:rPr>
              <a:t>query</a:t>
            </a:r>
            <a:r>
              <a:rPr lang="en-DE" sz="1400" dirty="0">
                <a:latin typeface="Consolas" panose="020B0609020204030204" pitchFamily="49" charset="0"/>
                <a:cs typeface="Consolas" panose="020B0609020204030204" pitchFamily="49" charset="0"/>
              </a:rPr>
              <a:t>(tmp);</a:t>
            </a:r>
          </a:p>
          <a:p>
            <a:r>
              <a:rPr lang="en-US" altLang="zh-CN" sz="1400" dirty="0">
                <a:latin typeface="Consolas" panose="020B0609020204030204" pitchFamily="49" charset="0"/>
                <a:cs typeface="Consolas" panose="020B0609020204030204" pitchFamily="49" charset="0"/>
              </a:rPr>
              <a:t>5</a:t>
            </a:r>
            <a:r>
              <a:rPr lang="en-DE" sz="1400" dirty="0">
                <a:latin typeface="Consolas" panose="020B0609020204030204" pitchFamily="49" charset="0"/>
                <a:cs typeface="Consolas" panose="020B0609020204030204" pitchFamily="49" charset="0"/>
              </a:rPr>
              <a:t> log(tmp);</a:t>
            </a:r>
          </a:p>
        </p:txBody>
      </p:sp>
      <p:sp>
        <p:nvSpPr>
          <p:cNvPr id="31" name="TextBox 30">
            <a:extLst>
              <a:ext uri="{FF2B5EF4-FFF2-40B4-BE49-F238E27FC236}">
                <a16:creationId xmlns:a16="http://schemas.microsoft.com/office/drawing/2014/main" id="{AB87CB3C-3D9C-81E9-57CF-0763ABECFE43}"/>
              </a:ext>
            </a:extLst>
          </p:cNvPr>
          <p:cNvSpPr txBox="1"/>
          <p:nvPr/>
        </p:nvSpPr>
        <p:spPr>
          <a:xfrm>
            <a:off x="3625774" y="3331473"/>
            <a:ext cx="2985488" cy="1169551"/>
          </a:xfrm>
          <a:prstGeom prst="rect">
            <a:avLst/>
          </a:prstGeom>
          <a:noFill/>
          <a:ln>
            <a:solidFill>
              <a:schemeClr val="tx1"/>
            </a:solidFill>
          </a:ln>
        </p:spPr>
        <p:txBody>
          <a:bodyPr wrap="square">
            <a:spAutoFit/>
          </a:bodyPr>
          <a:lstStyle/>
          <a:p>
            <a:r>
              <a:rPr lang="en-DE" sz="1400" dirty="0">
                <a:latin typeface="Consolas" panose="020B0609020204030204" pitchFamily="49" charset="0"/>
                <a:cs typeface="Consolas" panose="020B0609020204030204" pitchFamily="49" charset="0"/>
              </a:rPr>
              <a:t>1 input = </a:t>
            </a:r>
            <a:r>
              <a:rPr lang="en-DE" sz="1400" b="1" dirty="0">
                <a:solidFill>
                  <a:srgbClr val="00B050"/>
                </a:solidFill>
                <a:latin typeface="Consolas" panose="020B0609020204030204" pitchFamily="49" charset="0"/>
                <a:cs typeface="Consolas" panose="020B0609020204030204" pitchFamily="49" charset="0"/>
              </a:rPr>
              <a:t>S</a:t>
            </a:r>
            <a:r>
              <a:rPr lang="en-US" altLang="zh-CN" sz="1400" b="1" dirty="0" err="1">
                <a:solidFill>
                  <a:srgbClr val="00B050"/>
                </a:solidFill>
                <a:latin typeface="Consolas" panose="020B0609020204030204" pitchFamily="49" charset="0"/>
                <a:cs typeface="Consolas" panose="020B0609020204030204" pitchFamily="49" charset="0"/>
              </a:rPr>
              <a:t>ource</a:t>
            </a:r>
            <a:r>
              <a:rPr lang="en-DE" sz="1400" b="1" dirty="0">
                <a:solidFill>
                  <a:srgbClr val="00B050"/>
                </a:solidFill>
                <a:latin typeface="Consolas" panose="020B0609020204030204" pitchFamily="49" charset="0"/>
                <a:cs typeface="Consolas" panose="020B0609020204030204" pitchFamily="49" charset="0"/>
              </a:rPr>
              <a:t>()</a:t>
            </a:r>
            <a:r>
              <a:rPr lang="en-DE" sz="1400" dirty="0">
                <a:latin typeface="Consolas" panose="020B0609020204030204" pitchFamily="49" charset="0"/>
                <a:cs typeface="Consolas" panose="020B0609020204030204" pitchFamily="49" charset="0"/>
              </a:rPr>
              <a:t>;</a:t>
            </a:r>
          </a:p>
          <a:p>
            <a:r>
              <a:rPr lang="en-DE" sz="1400" dirty="0">
                <a:latin typeface="Consolas" panose="020B0609020204030204" pitchFamily="49" charset="0"/>
                <a:cs typeface="Consolas" panose="020B0609020204030204" pitchFamily="49" charset="0"/>
              </a:rPr>
              <a:t>2 tmp = “select …” + input;</a:t>
            </a:r>
          </a:p>
          <a:p>
            <a:r>
              <a:rPr lang="en-US" altLang="zh-CN" sz="1400" dirty="0">
                <a:latin typeface="Consolas" panose="020B0609020204030204" pitchFamily="49" charset="0"/>
                <a:cs typeface="Consolas" panose="020B0609020204030204" pitchFamily="49" charset="0"/>
              </a:rPr>
              <a:t>3</a:t>
            </a:r>
            <a:r>
              <a:rPr lang="zh-CN" altLang="en-US" sz="1400" dirty="0">
                <a:latin typeface="Consolas" panose="020B0609020204030204" pitchFamily="49" charset="0"/>
                <a:cs typeface="Consolas" panose="020B0609020204030204" pitchFamily="49" charset="0"/>
              </a:rPr>
              <a:t> </a:t>
            </a:r>
            <a:r>
              <a:rPr lang="en-US" altLang="zh-CN" sz="1400" dirty="0" err="1">
                <a:latin typeface="Consolas" panose="020B0609020204030204" pitchFamily="49" charset="0"/>
                <a:cs typeface="Consolas" panose="020B0609020204030204" pitchFamily="49" charset="0"/>
              </a:rPr>
              <a:t>tmp</a:t>
            </a:r>
            <a:r>
              <a:rPr lang="zh-CN" altLang="en-US" sz="1400" dirty="0">
                <a:latin typeface="Consolas" panose="020B0609020204030204" pitchFamily="49" charset="0"/>
                <a:cs typeface="Consolas" panose="020B0609020204030204" pitchFamily="49" charset="0"/>
              </a:rPr>
              <a:t> </a:t>
            </a:r>
            <a:r>
              <a:rPr lang="en-US" altLang="zh-CN" sz="1400" dirty="0">
                <a:latin typeface="Consolas" panose="020B0609020204030204" pitchFamily="49" charset="0"/>
                <a:cs typeface="Consolas" panose="020B0609020204030204" pitchFamily="49" charset="0"/>
              </a:rPr>
              <a:t>=</a:t>
            </a:r>
            <a:r>
              <a:rPr lang="zh-CN" altLang="en-US" sz="1400" dirty="0">
                <a:latin typeface="Consolas" panose="020B0609020204030204" pitchFamily="49" charset="0"/>
                <a:cs typeface="Consolas" panose="020B0609020204030204" pitchFamily="49" charset="0"/>
              </a:rPr>
              <a:t> </a:t>
            </a:r>
            <a:r>
              <a:rPr lang="en-US" altLang="zh-CN" sz="1400" dirty="0">
                <a:latin typeface="Consolas" panose="020B0609020204030204" pitchFamily="49" charset="0"/>
                <a:cs typeface="Consolas" panose="020B0609020204030204" pitchFamily="49" charset="0"/>
              </a:rPr>
              <a:t>hash(</a:t>
            </a:r>
            <a:r>
              <a:rPr lang="en-US" altLang="zh-CN" sz="1400" dirty="0" err="1">
                <a:latin typeface="Consolas" panose="020B0609020204030204" pitchFamily="49" charset="0"/>
                <a:cs typeface="Consolas" panose="020B0609020204030204" pitchFamily="49" charset="0"/>
              </a:rPr>
              <a:t>tmp</a:t>
            </a:r>
            <a:r>
              <a:rPr lang="en-US" altLang="zh-CN" sz="1400" dirty="0">
                <a:latin typeface="Consolas" panose="020B0609020204030204" pitchFamily="49" charset="0"/>
                <a:cs typeface="Consolas" panose="020B0609020204030204" pitchFamily="49" charset="0"/>
              </a:rPr>
              <a:t>);</a:t>
            </a:r>
            <a:endParaRPr lang="en-DE" sz="1400" dirty="0">
              <a:latin typeface="Consolas" panose="020B0609020204030204" pitchFamily="49" charset="0"/>
              <a:cs typeface="Consolas" panose="020B0609020204030204" pitchFamily="49" charset="0"/>
            </a:endParaRPr>
          </a:p>
          <a:p>
            <a:r>
              <a:rPr lang="en-DE" sz="1400" dirty="0">
                <a:latin typeface="Consolas" panose="020B0609020204030204" pitchFamily="49" charset="0"/>
                <a:cs typeface="Consolas" panose="020B0609020204030204" pitchFamily="49" charset="0"/>
              </a:rPr>
              <a:t>3 </a:t>
            </a:r>
            <a:r>
              <a:rPr lang="en-US" altLang="zh-CN" sz="1400" dirty="0">
                <a:latin typeface="Consolas" panose="020B0609020204030204" pitchFamily="49" charset="0"/>
                <a:cs typeface="Consolas" panose="020B0609020204030204" pitchFamily="49" charset="0"/>
              </a:rPr>
              <a:t>query</a:t>
            </a:r>
            <a:r>
              <a:rPr lang="en-DE" sz="1400" dirty="0">
                <a:latin typeface="Consolas" panose="020B0609020204030204" pitchFamily="49" charset="0"/>
                <a:cs typeface="Consolas" panose="020B0609020204030204" pitchFamily="49" charset="0"/>
              </a:rPr>
              <a:t>(tmp);</a:t>
            </a:r>
          </a:p>
          <a:p>
            <a:r>
              <a:rPr lang="en-DE" sz="1400" dirty="0">
                <a:latin typeface="Consolas" panose="020B0609020204030204" pitchFamily="49" charset="0"/>
                <a:cs typeface="Consolas" panose="020B0609020204030204" pitchFamily="49" charset="0"/>
              </a:rPr>
              <a:t>4 </a:t>
            </a:r>
            <a:r>
              <a:rPr lang="en-DE" sz="1400" b="1" dirty="0">
                <a:solidFill>
                  <a:srgbClr val="C00000"/>
                </a:solidFill>
                <a:latin typeface="Consolas" panose="020B0609020204030204" pitchFamily="49" charset="0"/>
                <a:cs typeface="Consolas" panose="020B0609020204030204" pitchFamily="49" charset="0"/>
              </a:rPr>
              <a:t>S</a:t>
            </a:r>
            <a:r>
              <a:rPr lang="en-US" altLang="zh-CN" sz="1400" b="1" dirty="0">
                <a:solidFill>
                  <a:srgbClr val="C00000"/>
                </a:solidFill>
                <a:latin typeface="Consolas" panose="020B0609020204030204" pitchFamily="49" charset="0"/>
                <a:cs typeface="Consolas" panose="020B0609020204030204" pitchFamily="49" charset="0"/>
              </a:rPr>
              <a:t>ink</a:t>
            </a:r>
            <a:r>
              <a:rPr lang="en-DE" sz="1400" b="1" dirty="0">
                <a:solidFill>
                  <a:srgbClr val="C00000"/>
                </a:solidFill>
                <a:latin typeface="Consolas" panose="020B0609020204030204" pitchFamily="49" charset="0"/>
                <a:cs typeface="Consolas" panose="020B0609020204030204" pitchFamily="49" charset="0"/>
              </a:rPr>
              <a:t>(tmp)</a:t>
            </a:r>
            <a:r>
              <a:rPr lang="en-DE" sz="1400" dirty="0">
                <a:latin typeface="Consolas" panose="020B0609020204030204" pitchFamily="49" charset="0"/>
                <a:cs typeface="Consolas" panose="020B0609020204030204" pitchFamily="49" charset="0"/>
              </a:rPr>
              <a:t>;</a:t>
            </a:r>
          </a:p>
        </p:txBody>
      </p:sp>
      <p:grpSp>
        <p:nvGrpSpPr>
          <p:cNvPr id="32" name="Group 31">
            <a:extLst>
              <a:ext uri="{FF2B5EF4-FFF2-40B4-BE49-F238E27FC236}">
                <a16:creationId xmlns:a16="http://schemas.microsoft.com/office/drawing/2014/main" id="{46EEE0B5-C0E4-9681-E3D5-EAD3456D84A1}"/>
              </a:ext>
            </a:extLst>
          </p:cNvPr>
          <p:cNvGrpSpPr/>
          <p:nvPr/>
        </p:nvGrpSpPr>
        <p:grpSpPr>
          <a:xfrm>
            <a:off x="6831871" y="3574264"/>
            <a:ext cx="2071768" cy="672331"/>
            <a:chOff x="2335427" y="3341134"/>
            <a:chExt cx="2071768" cy="672331"/>
          </a:xfrm>
        </p:grpSpPr>
        <p:sp>
          <p:nvSpPr>
            <p:cNvPr id="33" name="TextBox 32">
              <a:extLst>
                <a:ext uri="{FF2B5EF4-FFF2-40B4-BE49-F238E27FC236}">
                  <a16:creationId xmlns:a16="http://schemas.microsoft.com/office/drawing/2014/main" id="{85C6E6AC-E7DE-2A79-5BE5-871040EEAC20}"/>
                </a:ext>
              </a:extLst>
            </p:cNvPr>
            <p:cNvSpPr txBox="1"/>
            <p:nvPr/>
          </p:nvSpPr>
          <p:spPr>
            <a:xfrm>
              <a:off x="2335427" y="3341135"/>
              <a:ext cx="429038"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input</a:t>
              </a:r>
              <a:endParaRPr lang="en-DE" sz="1100" dirty="0" err="1">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9165F948-8096-AB0D-B5D2-6AA213FD9B2E}"/>
                </a:ext>
              </a:extLst>
            </p:cNvPr>
            <p:cNvSpPr txBox="1"/>
            <p:nvPr/>
          </p:nvSpPr>
          <p:spPr>
            <a:xfrm>
              <a:off x="2335427" y="3591540"/>
              <a:ext cx="301447" cy="181075"/>
            </a:xfrm>
            <a:prstGeom prst="rect">
              <a:avLst/>
            </a:prstGeom>
            <a:noFill/>
          </p:spPr>
          <p:txBody>
            <a:bodyPr wrap="square" lIns="0" tIns="0" rIns="0" bIns="0" rtlCol="0">
              <a:spAutoFit/>
            </a:bodyPr>
            <a:lstStyle/>
            <a:p>
              <a:pPr algn="ctr">
                <a:lnSpc>
                  <a:spcPct val="114000"/>
                </a:lnSpc>
              </a:pPr>
              <a:r>
                <a:rPr lang="en-US" altLang="zh-CN" sz="1100" dirty="0" err="1">
                  <a:latin typeface="Consolas" panose="020B0609020204030204" pitchFamily="49" charset="0"/>
                  <a:cs typeface="Consolas" panose="020B0609020204030204" pitchFamily="49" charset="0"/>
                </a:rPr>
                <a:t>tmp</a:t>
              </a:r>
              <a:endParaRPr lang="en-DE" sz="1100" dirty="0" err="1">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BE6B4ABA-286E-3A2C-EBE0-AD89FA7BD61E}"/>
                </a:ext>
              </a:extLst>
            </p:cNvPr>
            <p:cNvSpPr txBox="1"/>
            <p:nvPr/>
          </p:nvSpPr>
          <p:spPr>
            <a:xfrm>
              <a:off x="3189767" y="3832390"/>
              <a:ext cx="368979"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SINK</a:t>
              </a:r>
              <a:endParaRPr lang="en-DE" sz="1100" dirty="0" err="1">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441A458C-E9DD-5FC2-80F1-D2B6A9BE15A0}"/>
                </a:ext>
              </a:extLst>
            </p:cNvPr>
            <p:cNvSpPr txBox="1"/>
            <p:nvPr/>
          </p:nvSpPr>
          <p:spPr>
            <a:xfrm>
              <a:off x="3189767" y="3341134"/>
              <a:ext cx="368979" cy="181075"/>
            </a:xfrm>
            <a:prstGeom prst="rect">
              <a:avLst/>
            </a:prstGeom>
            <a:noFill/>
          </p:spPr>
          <p:txBody>
            <a:bodyPr wrap="square" lIns="0" tIns="0" rIns="0" bIns="0" rtlCol="0">
              <a:spAutoFit/>
            </a:bodyPr>
            <a:lstStyle/>
            <a:p>
              <a:pPr algn="ctr">
                <a:lnSpc>
                  <a:spcPct val="114000"/>
                </a:lnSpc>
              </a:pPr>
              <a:r>
                <a:rPr lang="en-US" altLang="zh-CN" sz="1100" dirty="0" err="1">
                  <a:latin typeface="Consolas" panose="020B0609020204030204" pitchFamily="49" charset="0"/>
                  <a:cs typeface="Consolas" panose="020B0609020204030204" pitchFamily="49" charset="0"/>
                </a:rPr>
                <a:t>priv</a:t>
              </a:r>
              <a:endParaRPr lang="en-DE" sz="1100" dirty="0" err="1">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0F7D23C5-4343-A8B1-D3F6-4019ED78B099}"/>
                </a:ext>
              </a:extLst>
            </p:cNvPr>
            <p:cNvSpPr txBox="1"/>
            <p:nvPr/>
          </p:nvSpPr>
          <p:spPr>
            <a:xfrm>
              <a:off x="3885139" y="3341134"/>
              <a:ext cx="522056" cy="181075"/>
            </a:xfrm>
            <a:prstGeom prst="rect">
              <a:avLst/>
            </a:prstGeom>
            <a:no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SOURCE</a:t>
              </a:r>
              <a:endParaRPr lang="en-DE" sz="1100" dirty="0" err="1">
                <a:latin typeface="Consolas" panose="020B0609020204030204" pitchFamily="49" charset="0"/>
                <a:cs typeface="Consolas" panose="020B0609020204030204" pitchFamily="49" charset="0"/>
              </a:endParaRPr>
            </a:p>
          </p:txBody>
        </p:sp>
        <p:cxnSp>
          <p:nvCxnSpPr>
            <p:cNvPr id="39" name="Straight Arrow Connector 38">
              <a:extLst>
                <a:ext uri="{FF2B5EF4-FFF2-40B4-BE49-F238E27FC236}">
                  <a16:creationId xmlns:a16="http://schemas.microsoft.com/office/drawing/2014/main" id="{98134189-86E8-FB50-735D-9E4806E792E2}"/>
                </a:ext>
              </a:extLst>
            </p:cNvPr>
            <p:cNvCxnSpPr>
              <a:cxnSpLocks/>
              <a:stCxn id="33" idx="3"/>
              <a:endCxn id="36" idx="1"/>
            </p:cNvCxnSpPr>
            <p:nvPr/>
          </p:nvCxnSpPr>
          <p:spPr>
            <a:xfrm flipV="1">
              <a:off x="2764465" y="3431672"/>
              <a:ext cx="425302" cy="1"/>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57848D8-9DD7-2C50-D609-82193CFD32CB}"/>
                </a:ext>
              </a:extLst>
            </p:cNvPr>
            <p:cNvCxnSpPr>
              <a:cxnSpLocks/>
              <a:stCxn id="34" idx="3"/>
              <a:endCxn id="44" idx="1"/>
            </p:cNvCxnSpPr>
            <p:nvPr/>
          </p:nvCxnSpPr>
          <p:spPr>
            <a:xfrm flipV="1">
              <a:off x="2636874" y="3681662"/>
              <a:ext cx="491182" cy="416"/>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DFF5F7C2-9397-C3F8-C37C-A0BC80EC3E3A}"/>
                </a:ext>
              </a:extLst>
            </p:cNvPr>
            <p:cNvCxnSpPr>
              <a:cxnSpLocks/>
              <a:stCxn id="36" idx="3"/>
              <a:endCxn id="37" idx="1"/>
            </p:cNvCxnSpPr>
            <p:nvPr/>
          </p:nvCxnSpPr>
          <p:spPr>
            <a:xfrm>
              <a:off x="3558746" y="3431672"/>
              <a:ext cx="326393" cy="0"/>
            </a:xfrm>
            <a:prstGeom prst="straightConnector1">
              <a:avLst/>
            </a:prstGeom>
            <a:ln>
              <a:tailEnd type="triangle" w="sm" len="sm"/>
            </a:ln>
          </p:spPr>
          <p:style>
            <a:lnRef idx="1">
              <a:schemeClr val="accent1"/>
            </a:lnRef>
            <a:fillRef idx="0">
              <a:schemeClr val="accent1"/>
            </a:fillRef>
            <a:effectRef idx="0">
              <a:schemeClr val="accent1"/>
            </a:effectRef>
            <a:fontRef idx="minor">
              <a:schemeClr val="tx1"/>
            </a:fontRef>
          </p:style>
        </p:cxnSp>
      </p:grpSp>
      <p:sp>
        <p:nvSpPr>
          <p:cNvPr id="44" name="TextBox 43">
            <a:extLst>
              <a:ext uri="{FF2B5EF4-FFF2-40B4-BE49-F238E27FC236}">
                <a16:creationId xmlns:a16="http://schemas.microsoft.com/office/drawing/2014/main" id="{F04E0908-EFC0-9C34-AEAB-43321CA1B208}"/>
              </a:ext>
            </a:extLst>
          </p:cNvPr>
          <p:cNvSpPr txBox="1"/>
          <p:nvPr/>
        </p:nvSpPr>
        <p:spPr>
          <a:xfrm>
            <a:off x="7624500" y="3823869"/>
            <a:ext cx="522057" cy="181845"/>
          </a:xfrm>
          <a:prstGeom prst="rect">
            <a:avLst/>
          </a:prstGeom>
          <a:noFill/>
        </p:spPr>
        <p:txBody>
          <a:bodyPr wrap="square" lIns="0" tIns="0" rIns="0" bIns="0" rtlCol="0">
            <a:spAutoFit/>
          </a:bodyPr>
          <a:lstStyle/>
          <a:p>
            <a:pPr algn="ctr">
              <a:lnSpc>
                <a:spcPct val="114000"/>
              </a:lnSpc>
            </a:pPr>
            <a:r>
              <a:rPr lang="en-GB" sz="1100" b="0" i="0" dirty="0">
                <a:solidFill>
                  <a:srgbClr val="1F1F1F"/>
                </a:solidFill>
                <a:effectLst/>
                <a:latin typeface="Google Sans"/>
              </a:rPr>
              <a:t>sanitized</a:t>
            </a:r>
            <a:endParaRPr lang="en-DE" sz="1100" dirty="0" err="1">
              <a:latin typeface="Consolas" panose="020B0609020204030204" pitchFamily="49" charset="0"/>
              <a:cs typeface="Consolas" panose="020B0609020204030204" pitchFamily="49" charset="0"/>
            </a:endParaRPr>
          </a:p>
        </p:txBody>
      </p:sp>
      <p:sp>
        <p:nvSpPr>
          <p:cNvPr id="46" name="TextBox 45">
            <a:extLst>
              <a:ext uri="{FF2B5EF4-FFF2-40B4-BE49-F238E27FC236}">
                <a16:creationId xmlns:a16="http://schemas.microsoft.com/office/drawing/2014/main" id="{FB927F6A-9A01-54F4-EC47-A6BC78854B92}"/>
              </a:ext>
            </a:extLst>
          </p:cNvPr>
          <p:cNvSpPr txBox="1"/>
          <p:nvPr/>
        </p:nvSpPr>
        <p:spPr>
          <a:xfrm>
            <a:off x="484469" y="2938322"/>
            <a:ext cx="6988813" cy="338554"/>
          </a:xfrm>
          <a:prstGeom prst="rect">
            <a:avLst/>
          </a:prstGeom>
          <a:noFill/>
        </p:spPr>
        <p:txBody>
          <a:bodyPr wrap="square">
            <a:spAutoFit/>
          </a:bodyPr>
          <a:lstStyle/>
          <a:p>
            <a:r>
              <a:rPr lang="en-US" altLang="zh-CN" sz="1600" dirty="0"/>
              <a:t>Taint</a:t>
            </a:r>
            <a:r>
              <a:rPr lang="zh-CN" altLang="en-US" sz="1600" dirty="0"/>
              <a:t> </a:t>
            </a:r>
            <a:r>
              <a:rPr lang="en-US" altLang="zh-CN" sz="1600" dirty="0"/>
              <a:t>is</a:t>
            </a:r>
            <a:r>
              <a:rPr lang="zh-CN" altLang="en-US" sz="1600" dirty="0"/>
              <a:t> </a:t>
            </a:r>
            <a:r>
              <a:rPr lang="en-US" altLang="zh-CN" sz="1600" dirty="0"/>
              <a:t>removed</a:t>
            </a:r>
            <a:r>
              <a:rPr lang="zh-CN" altLang="en-US" sz="1600" dirty="0"/>
              <a:t> </a:t>
            </a:r>
            <a:r>
              <a:rPr lang="en-US" altLang="zh-CN" sz="1600" dirty="0"/>
              <a:t>from</a:t>
            </a:r>
            <a:r>
              <a:rPr lang="zh-CN" altLang="en-US" sz="1600" dirty="0"/>
              <a:t> </a:t>
            </a:r>
            <a:r>
              <a:rPr lang="en-US" altLang="zh-CN" sz="1600" dirty="0"/>
              <a:t>the</a:t>
            </a:r>
            <a:r>
              <a:rPr lang="zh-CN" altLang="en-US" sz="1600" dirty="0"/>
              <a:t> </a:t>
            </a:r>
            <a:r>
              <a:rPr lang="en-US" altLang="zh-CN" sz="1600" dirty="0"/>
              <a:t>value</a:t>
            </a:r>
            <a:r>
              <a:rPr lang="zh-CN" altLang="en-US" sz="1600" dirty="0"/>
              <a:t> </a:t>
            </a:r>
            <a:r>
              <a:rPr lang="en-US" altLang="zh-CN" sz="1600" dirty="0"/>
              <a:t>after</a:t>
            </a:r>
            <a:r>
              <a:rPr lang="zh-CN" altLang="en-US" sz="1600" dirty="0"/>
              <a:t> </a:t>
            </a:r>
            <a:r>
              <a:rPr lang="en-US" altLang="zh-CN" sz="1600" dirty="0"/>
              <a:t>proper</a:t>
            </a:r>
            <a:r>
              <a:rPr lang="zh-CN" altLang="en-US" sz="1600" dirty="0"/>
              <a:t> </a:t>
            </a:r>
            <a:r>
              <a:rPr lang="en-US" altLang="zh-CN" sz="1600" dirty="0"/>
              <a:t>sanitization</a:t>
            </a:r>
            <a:endParaRPr lang="en-DE" sz="1600" dirty="0"/>
          </a:p>
        </p:txBody>
      </p:sp>
      <p:sp>
        <p:nvSpPr>
          <p:cNvPr id="6" name="TextBox 5">
            <a:extLst>
              <a:ext uri="{FF2B5EF4-FFF2-40B4-BE49-F238E27FC236}">
                <a16:creationId xmlns:a16="http://schemas.microsoft.com/office/drawing/2014/main" id="{0A8E9D6E-FCC3-C73E-A293-DC1F2DB5CF47}"/>
              </a:ext>
            </a:extLst>
          </p:cNvPr>
          <p:cNvSpPr txBox="1"/>
          <p:nvPr/>
        </p:nvSpPr>
        <p:spPr>
          <a:xfrm>
            <a:off x="7502086" y="4255664"/>
            <a:ext cx="766883" cy="181075"/>
          </a:xfrm>
          <a:prstGeom prst="rect">
            <a:avLst/>
          </a:prstGeom>
          <a:solidFill>
            <a:srgbClr val="10FB30"/>
          </a:solidFill>
        </p:spPr>
        <p:txBody>
          <a:bodyPr wrap="square" lIns="0" tIns="0" rIns="0" bIns="0" rtlCol="0">
            <a:spAutoFit/>
          </a:bodyPr>
          <a:lstStyle/>
          <a:p>
            <a:pPr algn="ctr">
              <a:lnSpc>
                <a:spcPct val="114000"/>
              </a:lnSpc>
            </a:pPr>
            <a:r>
              <a:rPr lang="en-US" altLang="zh-CN" sz="1100" dirty="0">
                <a:latin typeface="Consolas" panose="020B0609020204030204" pitchFamily="49" charset="0"/>
                <a:cs typeface="Consolas" panose="020B0609020204030204" pitchFamily="49" charset="0"/>
              </a:rPr>
              <a:t>PASS</a:t>
            </a:r>
            <a:endParaRPr lang="en-DE" sz="1100" dirty="0" err="1">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56889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8E5E0-41DA-1149-8298-929CA0E5F8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F083C9-02C7-5440-6C90-C7F737303DAA}"/>
              </a:ext>
            </a:extLst>
          </p:cNvPr>
          <p:cNvSpPr txBox="1"/>
          <p:nvPr/>
        </p:nvSpPr>
        <p:spPr>
          <a:xfrm>
            <a:off x="591469" y="1073888"/>
            <a:ext cx="7812206" cy="584775"/>
          </a:xfrm>
          <a:prstGeom prst="rect">
            <a:avLst/>
          </a:prstGeom>
          <a:noFill/>
        </p:spPr>
        <p:txBody>
          <a:bodyPr wrap="square" rtlCol="0">
            <a:spAutoFit/>
          </a:bodyPr>
          <a:lstStyle/>
          <a:p>
            <a:r>
              <a:rPr lang="en-US" altLang="zh-CN" sz="3200" b="1" dirty="0">
                <a:solidFill>
                  <a:schemeClr val="accent1"/>
                </a:solidFill>
                <a:latin typeface="Arial" panose="020B0604020202020204" pitchFamily="34" charset="0"/>
                <a:cs typeface="Arial" panose="020B0604020202020204" pitchFamily="34" charset="0"/>
              </a:rPr>
              <a:t>Low-Level Memory-Based Security</a:t>
            </a:r>
            <a:endParaRPr lang="en-DE" sz="3200" b="1" dirty="0">
              <a:solidFill>
                <a:schemeClr val="accent1"/>
              </a:solidFill>
              <a:latin typeface="Arial" panose="020B0604020202020204" pitchFamily="34" charset="0"/>
              <a:cs typeface="Arial" panose="020B0604020202020204" pitchFamily="34" charset="0"/>
            </a:endParaRPr>
          </a:p>
        </p:txBody>
      </p:sp>
      <p:sp>
        <p:nvSpPr>
          <p:cNvPr id="3" name="Content Placeholder 1">
            <a:extLst>
              <a:ext uri="{FF2B5EF4-FFF2-40B4-BE49-F238E27FC236}">
                <a16:creationId xmlns:a16="http://schemas.microsoft.com/office/drawing/2014/main" id="{7FF44FEF-8A3C-1B5C-AEF0-2AB6D087EC24}"/>
              </a:ext>
            </a:extLst>
          </p:cNvPr>
          <p:cNvSpPr txBox="1">
            <a:spLocks/>
          </p:cNvSpPr>
          <p:nvPr/>
        </p:nvSpPr>
        <p:spPr>
          <a:xfrm>
            <a:off x="591469" y="2014668"/>
            <a:ext cx="7812206" cy="760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in modern computer architecture</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&amp;</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Stack</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b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b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Buffer</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Overflow</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Buffer-Overflow Vulnerability</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GB"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Other Memory Attacks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Mitigations</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Case</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Study</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4069424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2984C-3A10-A5AE-7C03-5A3C433020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0424A3-F2E7-EE6F-912B-51E98C80C02E}"/>
              </a:ext>
            </a:extLst>
          </p:cNvPr>
          <p:cNvSpPr>
            <a:spLocks noGrp="1"/>
          </p:cNvSpPr>
          <p:nvPr>
            <p:ph type="sldNum" sz="quarter" idx="11"/>
          </p:nvPr>
        </p:nvSpPr>
        <p:spPr/>
        <p:txBody>
          <a:bodyPr/>
          <a:lstStyle/>
          <a:p>
            <a:fld id="{CE58CB1E-F828-4F11-99E0-327109AF9DA4}" type="slidenum">
              <a:rPr lang="de-DE" smtClean="0"/>
              <a:pPr/>
              <a:t>40</a:t>
            </a:fld>
            <a:endParaRPr lang="de-DE" dirty="0"/>
          </a:p>
        </p:txBody>
      </p:sp>
      <p:sp>
        <p:nvSpPr>
          <p:cNvPr id="5" name="Title 4">
            <a:extLst>
              <a:ext uri="{FF2B5EF4-FFF2-40B4-BE49-F238E27FC236}">
                <a16:creationId xmlns:a16="http://schemas.microsoft.com/office/drawing/2014/main" id="{F5C4AC24-EBF3-6DF1-F1DE-7C726C97754A}"/>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B588CE3E-0B51-7FBA-805F-D7C68CA1B692}"/>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Taint</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Analysis</a:t>
            </a:r>
          </a:p>
        </p:txBody>
      </p:sp>
      <p:sp>
        <p:nvSpPr>
          <p:cNvPr id="4" name="TextBox 3">
            <a:extLst>
              <a:ext uri="{FF2B5EF4-FFF2-40B4-BE49-F238E27FC236}">
                <a16:creationId xmlns:a16="http://schemas.microsoft.com/office/drawing/2014/main" id="{F61E9FA6-6702-72B9-20AA-CB38BC6E4196}"/>
              </a:ext>
            </a:extLst>
          </p:cNvPr>
          <p:cNvSpPr txBox="1"/>
          <p:nvPr/>
        </p:nvSpPr>
        <p:spPr>
          <a:xfrm>
            <a:off x="3978876" y="4794422"/>
            <a:ext cx="65" cy="257250"/>
          </a:xfrm>
          <a:prstGeom prst="rect">
            <a:avLst/>
          </a:prstGeom>
          <a:noFill/>
        </p:spPr>
        <p:txBody>
          <a:bodyPr wrap="none" lIns="0" tIns="0" rIns="0" bIns="0" rtlCol="0">
            <a:spAutoFit/>
          </a:bodyPr>
          <a:lstStyle/>
          <a:p>
            <a:pPr>
              <a:lnSpc>
                <a:spcPct val="114000"/>
              </a:lnSpc>
            </a:pPr>
            <a:endParaRPr lang="en-DE" sz="1600" dirty="0" err="1">
              <a:latin typeface="+mn-lt"/>
            </a:endParaRPr>
          </a:p>
        </p:txBody>
      </p:sp>
      <p:sp>
        <p:nvSpPr>
          <p:cNvPr id="46" name="TextBox 45">
            <a:extLst>
              <a:ext uri="{FF2B5EF4-FFF2-40B4-BE49-F238E27FC236}">
                <a16:creationId xmlns:a16="http://schemas.microsoft.com/office/drawing/2014/main" id="{0FF1F869-A2A2-2283-9274-E355BCF72533}"/>
              </a:ext>
            </a:extLst>
          </p:cNvPr>
          <p:cNvSpPr txBox="1"/>
          <p:nvPr/>
        </p:nvSpPr>
        <p:spPr>
          <a:xfrm>
            <a:off x="484469" y="1571533"/>
            <a:ext cx="6988813" cy="1569660"/>
          </a:xfrm>
          <a:prstGeom prst="rect">
            <a:avLst/>
          </a:prstGeom>
          <a:noFill/>
        </p:spPr>
        <p:txBody>
          <a:bodyPr wrap="square">
            <a:spAutoFit/>
          </a:bodyPr>
          <a:lstStyle/>
          <a:p>
            <a:r>
              <a:rPr lang="en-US" altLang="zh-CN" sz="1600" dirty="0"/>
              <a:t>Taint</a:t>
            </a:r>
            <a:r>
              <a:rPr lang="zh-CN" altLang="en-US" sz="1600" dirty="0"/>
              <a:t> </a:t>
            </a:r>
            <a:r>
              <a:rPr lang="en-US" altLang="zh-CN" sz="1600" dirty="0"/>
              <a:t>analysis</a:t>
            </a:r>
            <a:r>
              <a:rPr lang="zh-CN" altLang="en-US" sz="1600" dirty="0"/>
              <a:t> </a:t>
            </a:r>
            <a:r>
              <a:rPr lang="en-US" altLang="zh-CN" sz="1600" dirty="0"/>
              <a:t>for</a:t>
            </a:r>
            <a:r>
              <a:rPr lang="zh-CN" altLang="en-US" sz="1600" dirty="0"/>
              <a:t> </a:t>
            </a:r>
            <a:r>
              <a:rPr lang="en-US" altLang="zh-CN" sz="1600" dirty="0"/>
              <a:t>mainstream</a:t>
            </a:r>
            <a:r>
              <a:rPr lang="zh-CN" altLang="en-US" sz="1600" dirty="0"/>
              <a:t> </a:t>
            </a:r>
            <a:r>
              <a:rPr lang="en-US" altLang="zh-CN" sz="1600" dirty="0"/>
              <a:t>programming</a:t>
            </a:r>
            <a:r>
              <a:rPr lang="zh-CN" altLang="en-US" sz="1600" dirty="0"/>
              <a:t> </a:t>
            </a:r>
            <a:r>
              <a:rPr lang="en-US" altLang="zh-CN" sz="1600" dirty="0"/>
              <a:t>languages</a:t>
            </a:r>
            <a:r>
              <a:rPr lang="zh-CN" altLang="en-US" sz="1600" dirty="0"/>
              <a:t> </a:t>
            </a:r>
            <a:r>
              <a:rPr lang="en-US" altLang="zh-CN" sz="1600" dirty="0"/>
              <a:t>can</a:t>
            </a:r>
            <a:r>
              <a:rPr lang="zh-CN" altLang="en-US" sz="1600" dirty="0"/>
              <a:t> </a:t>
            </a:r>
            <a:r>
              <a:rPr lang="en-US" altLang="zh-CN" sz="1600" dirty="0"/>
              <a:t>be</a:t>
            </a:r>
            <a:r>
              <a:rPr lang="zh-CN" altLang="en-US" sz="1600" dirty="0"/>
              <a:t> </a:t>
            </a:r>
            <a:r>
              <a:rPr lang="en-US" altLang="zh-CN" sz="1600" dirty="0"/>
              <a:t>done</a:t>
            </a:r>
            <a:r>
              <a:rPr lang="zh-CN" altLang="en-US" sz="1600" dirty="0"/>
              <a:t> </a:t>
            </a:r>
            <a:r>
              <a:rPr lang="en-US" altLang="zh-CN" sz="1600" dirty="0"/>
              <a:t>by</a:t>
            </a:r>
            <a:r>
              <a:rPr lang="zh-CN" altLang="en-US" sz="1600" dirty="0"/>
              <a:t> </a:t>
            </a:r>
            <a:r>
              <a:rPr lang="en-US" altLang="zh-CN" sz="1600" dirty="0"/>
              <a:t>static</a:t>
            </a:r>
            <a:r>
              <a:rPr lang="zh-CN" altLang="en-US" sz="1600" dirty="0"/>
              <a:t> </a:t>
            </a:r>
            <a:r>
              <a:rPr lang="en-US" altLang="zh-CN" sz="1600" dirty="0"/>
              <a:t>analysis</a:t>
            </a:r>
            <a:r>
              <a:rPr lang="zh-CN" altLang="en-US" sz="1600" dirty="0"/>
              <a:t> </a:t>
            </a:r>
            <a:r>
              <a:rPr lang="en-US" altLang="zh-CN" sz="1600" dirty="0"/>
              <a:t>toolkits.</a:t>
            </a:r>
          </a:p>
          <a:p>
            <a:endParaRPr lang="en-US" sz="1600" dirty="0"/>
          </a:p>
          <a:p>
            <a:r>
              <a:rPr lang="en-US" altLang="zh-CN" sz="1600" dirty="0"/>
              <a:t>There</a:t>
            </a:r>
            <a:r>
              <a:rPr lang="zh-CN" altLang="en-US" sz="1600" dirty="0"/>
              <a:t> </a:t>
            </a:r>
            <a:r>
              <a:rPr lang="en-US" altLang="zh-CN" sz="1600" dirty="0"/>
              <a:t>are</a:t>
            </a:r>
            <a:r>
              <a:rPr lang="zh-CN" altLang="en-US" sz="1600" dirty="0"/>
              <a:t> </a:t>
            </a:r>
            <a:r>
              <a:rPr lang="en-US" altLang="zh-CN" sz="1600" dirty="0"/>
              <a:t>some</a:t>
            </a:r>
            <a:r>
              <a:rPr lang="zh-CN" altLang="en-US" sz="1600" dirty="0"/>
              <a:t> </a:t>
            </a:r>
            <a:r>
              <a:rPr lang="en-US" altLang="zh-CN" sz="1600" dirty="0"/>
              <a:t>mature</a:t>
            </a:r>
            <a:r>
              <a:rPr lang="zh-CN" altLang="en-US" sz="1600" dirty="0"/>
              <a:t> </a:t>
            </a:r>
            <a:r>
              <a:rPr lang="en-US" altLang="zh-CN" sz="1600" dirty="0"/>
              <a:t>taint</a:t>
            </a:r>
            <a:r>
              <a:rPr lang="zh-CN" altLang="en-US" sz="1600" dirty="0"/>
              <a:t> </a:t>
            </a:r>
            <a:r>
              <a:rPr lang="en-US" altLang="zh-CN" sz="1600" dirty="0"/>
              <a:t>analysis</a:t>
            </a:r>
            <a:r>
              <a:rPr lang="zh-CN" altLang="en-US" sz="1600" dirty="0"/>
              <a:t> </a:t>
            </a:r>
            <a:r>
              <a:rPr lang="en-US" altLang="zh-CN" sz="1600" dirty="0"/>
              <a:t>frameworks</a:t>
            </a:r>
            <a:r>
              <a:rPr lang="zh-CN" altLang="en-US" sz="1600" dirty="0"/>
              <a:t> </a:t>
            </a:r>
            <a:r>
              <a:rPr lang="en-US" altLang="zh-CN" sz="1600" dirty="0"/>
              <a:t>for</a:t>
            </a:r>
            <a:r>
              <a:rPr lang="zh-CN" altLang="en-US" sz="1600" dirty="0"/>
              <a:t> </a:t>
            </a:r>
            <a:r>
              <a:rPr lang="en-US" altLang="zh-CN" sz="1600" dirty="0"/>
              <a:t>complex</a:t>
            </a:r>
            <a:r>
              <a:rPr lang="zh-CN" altLang="en-US" sz="1600" dirty="0"/>
              <a:t> </a:t>
            </a:r>
            <a:r>
              <a:rPr lang="en-US" altLang="zh-CN" sz="1600" dirty="0"/>
              <a:t>systems</a:t>
            </a:r>
            <a:r>
              <a:rPr lang="zh-CN" altLang="en-US" sz="1600" dirty="0"/>
              <a:t> </a:t>
            </a:r>
            <a:r>
              <a:rPr lang="en-US" altLang="zh-CN" sz="1600" dirty="0"/>
              <a:t>(such</a:t>
            </a:r>
            <a:r>
              <a:rPr lang="zh-CN" altLang="en-US" sz="1600" dirty="0"/>
              <a:t> </a:t>
            </a:r>
            <a:r>
              <a:rPr lang="en-US" altLang="zh-CN" sz="1600" dirty="0"/>
              <a:t>as</a:t>
            </a:r>
            <a:r>
              <a:rPr lang="zh-CN" altLang="en-US" sz="1600" dirty="0"/>
              <a:t> </a:t>
            </a:r>
            <a:r>
              <a:rPr lang="en-US" altLang="zh-CN" sz="1600" dirty="0"/>
              <a:t>Android</a:t>
            </a:r>
            <a:r>
              <a:rPr lang="zh-CN" altLang="en-US" sz="1600" dirty="0"/>
              <a:t> </a:t>
            </a:r>
            <a:r>
              <a:rPr lang="en-US" altLang="zh-CN" sz="1600" dirty="0"/>
              <a:t>apps)</a:t>
            </a:r>
            <a:r>
              <a:rPr lang="zh-CN" altLang="en-US" sz="1600" dirty="0"/>
              <a:t> </a:t>
            </a:r>
            <a:r>
              <a:rPr lang="en-US" altLang="zh-CN" sz="1600" dirty="0"/>
              <a:t>off-the-shelf,</a:t>
            </a:r>
            <a:r>
              <a:rPr lang="zh-CN" altLang="en-US" sz="1600" dirty="0"/>
              <a:t> </a:t>
            </a:r>
            <a:r>
              <a:rPr lang="en-US" altLang="zh-CN" sz="1600" dirty="0"/>
              <a:t>such</a:t>
            </a:r>
            <a:r>
              <a:rPr lang="zh-CN" altLang="en-US" sz="1600" dirty="0"/>
              <a:t> </a:t>
            </a:r>
            <a:r>
              <a:rPr lang="en-US" altLang="zh-CN" sz="1600" dirty="0"/>
              <a:t>as</a:t>
            </a:r>
            <a:r>
              <a:rPr lang="zh-CN" altLang="en-US" sz="1600" dirty="0"/>
              <a:t> </a:t>
            </a:r>
            <a:r>
              <a:rPr lang="en-US" altLang="zh-CN" sz="1600" b="1" dirty="0"/>
              <a:t>Mariana-Trench</a:t>
            </a:r>
            <a:r>
              <a:rPr lang="zh-CN" altLang="en-US" sz="1600" b="1" dirty="0"/>
              <a:t> </a:t>
            </a:r>
            <a:r>
              <a:rPr lang="en-US" altLang="zh-CN" sz="1600" dirty="0"/>
              <a:t>proposed</a:t>
            </a:r>
            <a:r>
              <a:rPr lang="zh-CN" altLang="en-US" sz="1600" dirty="0"/>
              <a:t> </a:t>
            </a:r>
            <a:r>
              <a:rPr lang="en-US" altLang="zh-CN" sz="1600" dirty="0"/>
              <a:t>by</a:t>
            </a:r>
            <a:r>
              <a:rPr lang="zh-CN" altLang="en-US" sz="1600" dirty="0"/>
              <a:t> </a:t>
            </a:r>
            <a:r>
              <a:rPr lang="en-US" altLang="zh-CN" sz="1600" dirty="0"/>
              <a:t>Facebook,</a:t>
            </a:r>
            <a:r>
              <a:rPr lang="zh-CN" altLang="en-US" sz="1600" dirty="0"/>
              <a:t> </a:t>
            </a:r>
            <a:r>
              <a:rPr lang="en-US" altLang="zh-CN" sz="1600" b="1" dirty="0" err="1"/>
              <a:t>appshark</a:t>
            </a:r>
            <a:r>
              <a:rPr lang="zh-CN" altLang="en-US" sz="1600" dirty="0"/>
              <a:t> </a:t>
            </a:r>
            <a:r>
              <a:rPr lang="en-US" altLang="zh-CN" sz="1600" dirty="0"/>
              <a:t>proposed</a:t>
            </a:r>
            <a:r>
              <a:rPr lang="zh-CN" altLang="en-US" sz="1600" dirty="0"/>
              <a:t> </a:t>
            </a:r>
            <a:r>
              <a:rPr lang="en-US" altLang="zh-CN" sz="1600" dirty="0"/>
              <a:t>by</a:t>
            </a:r>
            <a:r>
              <a:rPr lang="zh-CN" altLang="en-US" sz="1600" dirty="0"/>
              <a:t> </a:t>
            </a:r>
            <a:r>
              <a:rPr lang="en-US" altLang="zh-CN" sz="1600" dirty="0"/>
              <a:t>ByteDance.</a:t>
            </a:r>
            <a:endParaRPr lang="en-DE" sz="1600" dirty="0"/>
          </a:p>
        </p:txBody>
      </p:sp>
      <p:pic>
        <p:nvPicPr>
          <p:cNvPr id="7170" name="Picture 2" descr="logo">
            <a:extLst>
              <a:ext uri="{FF2B5EF4-FFF2-40B4-BE49-F238E27FC236}">
                <a16:creationId xmlns:a16="http://schemas.microsoft.com/office/drawing/2014/main" id="{9E8448FF-DBCE-173E-AB38-33ADB92D79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365" y="3666344"/>
            <a:ext cx="1981298" cy="66146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F105E3C-F516-1E43-E307-CEC7CAEDFEB2}"/>
              </a:ext>
            </a:extLst>
          </p:cNvPr>
          <p:cNvGrpSpPr/>
          <p:nvPr/>
        </p:nvGrpSpPr>
        <p:grpSpPr>
          <a:xfrm>
            <a:off x="5031988" y="3679280"/>
            <a:ext cx="2229314" cy="812211"/>
            <a:chOff x="3673366" y="1720675"/>
            <a:chExt cx="2772148" cy="1009983"/>
          </a:xfrm>
        </p:grpSpPr>
        <p:pic>
          <p:nvPicPr>
            <p:cNvPr id="7172" name="Picture 4" descr="GitHub - bytedance/appshark: Appshark is a static taint analysis platform  to scan vulnerabilities in an Android app.">
              <a:extLst>
                <a:ext uri="{FF2B5EF4-FFF2-40B4-BE49-F238E27FC236}">
                  <a16:creationId xmlns:a16="http://schemas.microsoft.com/office/drawing/2014/main" id="{3A32BA3C-D259-54D4-3924-7D7CBF267A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24" t="31158" r="60323" b="49983"/>
            <a:stretch/>
          </p:blipFill>
          <p:spPr bwMode="auto">
            <a:xfrm>
              <a:off x="4495753" y="1978592"/>
              <a:ext cx="1949761" cy="5351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tHub - bytedance/appshark: Appshark is a static taint analysis platform  to scan vulnerabilities in an Android app.">
              <a:extLst>
                <a:ext uri="{FF2B5EF4-FFF2-40B4-BE49-F238E27FC236}">
                  <a16:creationId xmlns:a16="http://schemas.microsoft.com/office/drawing/2014/main" id="{388A37BC-B381-6A7E-FF2E-A7AA09F121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988" t="7351" r="4761" b="42633"/>
            <a:stretch/>
          </p:blipFill>
          <p:spPr bwMode="auto">
            <a:xfrm>
              <a:off x="3673366" y="1720675"/>
              <a:ext cx="898634" cy="100998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1767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FB36A-8A87-C2A4-0BCA-3025353FEB9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297D032-5CDD-B2F0-319B-2364726EED0B}"/>
              </a:ext>
            </a:extLst>
          </p:cNvPr>
          <p:cNvSpPr>
            <a:spLocks noGrp="1"/>
          </p:cNvSpPr>
          <p:nvPr>
            <p:ph type="sldNum" sz="quarter" idx="11"/>
          </p:nvPr>
        </p:nvSpPr>
        <p:spPr/>
        <p:txBody>
          <a:bodyPr/>
          <a:lstStyle/>
          <a:p>
            <a:fld id="{CE58CB1E-F828-4F11-99E0-327109AF9DA4}" type="slidenum">
              <a:rPr lang="de-DE" smtClean="0"/>
              <a:pPr/>
              <a:t>41</a:t>
            </a:fld>
            <a:endParaRPr lang="de-DE" dirty="0"/>
          </a:p>
        </p:txBody>
      </p:sp>
      <p:sp>
        <p:nvSpPr>
          <p:cNvPr id="5" name="Title 4">
            <a:extLst>
              <a:ext uri="{FF2B5EF4-FFF2-40B4-BE49-F238E27FC236}">
                <a16:creationId xmlns:a16="http://schemas.microsoft.com/office/drawing/2014/main" id="{610BCCE0-7B16-0904-24C7-8CF3C6418587}"/>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30E05179-AA5D-8C76-4F5F-5683F4866123}"/>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Symbolic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Execution</a:t>
            </a:r>
          </a:p>
        </p:txBody>
      </p:sp>
      <p:sp>
        <p:nvSpPr>
          <p:cNvPr id="6" name="TextBox 5">
            <a:extLst>
              <a:ext uri="{FF2B5EF4-FFF2-40B4-BE49-F238E27FC236}">
                <a16:creationId xmlns:a16="http://schemas.microsoft.com/office/drawing/2014/main" id="{653D43C2-36E1-DA6F-84E9-D169CB8A20B5}"/>
              </a:ext>
            </a:extLst>
          </p:cNvPr>
          <p:cNvSpPr txBox="1"/>
          <p:nvPr/>
        </p:nvSpPr>
        <p:spPr>
          <a:xfrm>
            <a:off x="494235" y="1426127"/>
            <a:ext cx="5466298" cy="2062103"/>
          </a:xfrm>
          <a:prstGeom prst="rect">
            <a:avLst/>
          </a:prstGeom>
          <a:noFill/>
        </p:spPr>
        <p:txBody>
          <a:bodyPr wrap="square">
            <a:spAutoFit/>
          </a:bodyPr>
          <a:lstStyle/>
          <a:p>
            <a:r>
              <a:rPr lang="en-US" altLang="zh-CN" sz="1600" dirty="0"/>
              <a:t>S</a:t>
            </a:r>
            <a:r>
              <a:rPr lang="en-GB" sz="1600" dirty="0" err="1"/>
              <a:t>ymbolic</a:t>
            </a:r>
            <a:r>
              <a:rPr lang="en-GB" sz="1600" dirty="0"/>
              <a:t> execution (</a:t>
            </a:r>
            <a:r>
              <a:rPr lang="en-US" altLang="zh-CN" sz="1600" dirty="0"/>
              <a:t>aka.</a:t>
            </a:r>
            <a:r>
              <a:rPr lang="en-GB" sz="1600" dirty="0"/>
              <a:t> </a:t>
            </a:r>
            <a:r>
              <a:rPr lang="en-GB" sz="1600" i="1" dirty="0" err="1"/>
              <a:t>symex</a:t>
            </a:r>
            <a:r>
              <a:rPr lang="en-US" altLang="zh-CN" sz="1600" i="1" dirty="0"/>
              <a:t>e</a:t>
            </a:r>
            <a:r>
              <a:rPr lang="en-GB" sz="1600" dirty="0"/>
              <a:t>) is a software testing technique that substitutes the normal inputs into a program (e.g. numbers)  through symbolic values (formulae) during the program execution.</a:t>
            </a:r>
          </a:p>
          <a:p>
            <a:endParaRPr lang="en-GB" sz="1600" dirty="0"/>
          </a:p>
          <a:p>
            <a:r>
              <a:rPr lang="en-GB" sz="1600" dirty="0"/>
              <a:t>When program execution branches based on a symbolic value, the system follows both branches (paths) and maintains a path condition for each. </a:t>
            </a:r>
            <a:endParaRPr lang="en-DE" sz="1600" dirty="0"/>
          </a:p>
        </p:txBody>
      </p:sp>
      <p:pic>
        <p:nvPicPr>
          <p:cNvPr id="6146" name="Picture 2" descr="Symbolic Execution">
            <a:extLst>
              <a:ext uri="{FF2B5EF4-FFF2-40B4-BE49-F238E27FC236}">
                <a16:creationId xmlns:a16="http://schemas.microsoft.com/office/drawing/2014/main" id="{50C2AFA3-0368-B8AB-9DCD-020A9CD22F1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87911" y="2080538"/>
            <a:ext cx="2581663" cy="2519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43690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53731-8614-FEFB-85F8-7366C3FC1444}"/>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FDED37-B454-E88D-449E-ECF475098552}"/>
              </a:ext>
            </a:extLst>
          </p:cNvPr>
          <p:cNvSpPr>
            <a:spLocks noGrp="1"/>
          </p:cNvSpPr>
          <p:nvPr>
            <p:ph type="sldNum" sz="quarter" idx="11"/>
          </p:nvPr>
        </p:nvSpPr>
        <p:spPr/>
        <p:txBody>
          <a:bodyPr/>
          <a:lstStyle/>
          <a:p>
            <a:fld id="{CE58CB1E-F828-4F11-99E0-327109AF9DA4}" type="slidenum">
              <a:rPr lang="de-DE" smtClean="0"/>
              <a:pPr/>
              <a:t>42</a:t>
            </a:fld>
            <a:endParaRPr lang="de-DE" dirty="0"/>
          </a:p>
        </p:txBody>
      </p:sp>
      <p:sp>
        <p:nvSpPr>
          <p:cNvPr id="5" name="Title 4">
            <a:extLst>
              <a:ext uri="{FF2B5EF4-FFF2-40B4-BE49-F238E27FC236}">
                <a16:creationId xmlns:a16="http://schemas.microsoft.com/office/drawing/2014/main" id="{0997774C-A73B-30CD-48C9-1A4AFB1EB09C}"/>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19B98A2B-4371-91D3-45DF-CB96BEE9877B}"/>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Symbolic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Execution</a:t>
            </a:r>
          </a:p>
        </p:txBody>
      </p:sp>
      <p:sp>
        <p:nvSpPr>
          <p:cNvPr id="6" name="TextBox 5">
            <a:extLst>
              <a:ext uri="{FF2B5EF4-FFF2-40B4-BE49-F238E27FC236}">
                <a16:creationId xmlns:a16="http://schemas.microsoft.com/office/drawing/2014/main" id="{B6002914-52EF-0E95-1C08-D0F6DB996F91}"/>
              </a:ext>
            </a:extLst>
          </p:cNvPr>
          <p:cNvSpPr txBox="1"/>
          <p:nvPr/>
        </p:nvSpPr>
        <p:spPr>
          <a:xfrm>
            <a:off x="494235" y="1426127"/>
            <a:ext cx="3703296" cy="2554545"/>
          </a:xfrm>
          <a:prstGeom prst="rect">
            <a:avLst/>
          </a:prstGeom>
          <a:noFill/>
        </p:spPr>
        <p:txBody>
          <a:bodyPr wrap="square">
            <a:spAutoFit/>
          </a:bodyPr>
          <a:lstStyle/>
          <a:p>
            <a:r>
              <a:rPr lang="en-US" altLang="zh-CN" sz="1600" dirty="0"/>
              <a:t>Benefits:</a:t>
            </a:r>
          </a:p>
          <a:p>
            <a:pPr marL="285750" indent="-285750">
              <a:buFont typeface="Arial" panose="020B0604020202020204" pitchFamily="34" charset="0"/>
              <a:buChar char="•"/>
            </a:pPr>
            <a:r>
              <a:rPr lang="en-US" altLang="zh-CN" sz="1600" dirty="0"/>
              <a:t>S</a:t>
            </a:r>
            <a:r>
              <a:rPr lang="en-US" sz="1600" dirty="0"/>
              <a:t>ymbolic execution generates exactly one test case per execution path through the code</a:t>
            </a:r>
            <a:r>
              <a:rPr lang="en-US" altLang="zh-CN" sz="1600" dirty="0"/>
              <a:t>,</a:t>
            </a:r>
            <a:r>
              <a:rPr lang="zh-CN" altLang="en-US" sz="1600" dirty="0"/>
              <a:t> </a:t>
            </a:r>
            <a:r>
              <a:rPr lang="en-US" altLang="zh-CN" sz="1600" dirty="0"/>
              <a:t>minimizing</a:t>
            </a:r>
            <a:r>
              <a:rPr lang="zh-CN" altLang="en-US" sz="1600" dirty="0"/>
              <a:t> </a:t>
            </a:r>
            <a:r>
              <a:rPr lang="en-US" sz="1600" dirty="0"/>
              <a:t>redundant test cases</a:t>
            </a:r>
            <a:r>
              <a:rPr lang="en-US" altLang="zh-CN" sz="1600" dirty="0"/>
              <a:t>.</a:t>
            </a:r>
            <a:endParaRPr lang="en-US" sz="1600" dirty="0"/>
          </a:p>
          <a:p>
            <a:pPr marL="285750" indent="-285750">
              <a:buFont typeface="Arial" panose="020B0604020202020204" pitchFamily="34" charset="0"/>
              <a:buChar char="•"/>
            </a:pPr>
            <a:r>
              <a:rPr lang="en-US" sz="1600" dirty="0"/>
              <a:t>It is a mathematically precise approach, so using it results in a test suite that aims to explore all possible program outcomes</a:t>
            </a:r>
            <a:r>
              <a:rPr lang="en-US" altLang="zh-CN" sz="1600" dirty="0"/>
              <a:t>.</a:t>
            </a:r>
            <a:endParaRPr lang="en-US" sz="1600" dirty="0"/>
          </a:p>
          <a:p>
            <a:endParaRPr lang="en-US" sz="1600" dirty="0"/>
          </a:p>
        </p:txBody>
      </p:sp>
      <p:pic>
        <p:nvPicPr>
          <p:cNvPr id="1026" name="Picture 2" descr="Symbolic execution produces an execution tree.">
            <a:extLst>
              <a:ext uri="{FF2B5EF4-FFF2-40B4-BE49-F238E27FC236}">
                <a16:creationId xmlns:a16="http://schemas.microsoft.com/office/drawing/2014/main" id="{1B93E138-6AA3-5D83-0CE9-109DC9787CB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82093" y="1296688"/>
            <a:ext cx="3888650" cy="21915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145579A-C7DF-06B9-8BE3-7FE7B3BA8B36}"/>
              </a:ext>
            </a:extLst>
          </p:cNvPr>
          <p:cNvSpPr txBox="1"/>
          <p:nvPr/>
        </p:nvSpPr>
        <p:spPr>
          <a:xfrm>
            <a:off x="549605" y="3980672"/>
            <a:ext cx="8246903" cy="830997"/>
          </a:xfrm>
          <a:prstGeom prst="rect">
            <a:avLst/>
          </a:prstGeom>
          <a:noFill/>
        </p:spPr>
        <p:txBody>
          <a:bodyPr wrap="square">
            <a:spAutoFit/>
          </a:bodyPr>
          <a:lstStyle/>
          <a:p>
            <a:r>
              <a:rPr lang="en-US" altLang="zh-CN" sz="1600" dirty="0">
                <a:latin typeface="Arial" panose="020B0604020202020204" pitchFamily="34" charset="0"/>
                <a:cs typeface="Arial" panose="020B0604020202020204" pitchFamily="34" charset="0"/>
              </a:rPr>
              <a:t>Biggest</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limitation:</a:t>
            </a:r>
          </a:p>
          <a:p>
            <a:pPr marL="285750" indent="-285750">
              <a:buFont typeface="Arial" panose="020B0604020202020204" pitchFamily="34" charset="0"/>
              <a:buChar char="•"/>
            </a:pPr>
            <a:r>
              <a:rPr lang="en-GB" sz="1600" b="0" i="0" dirty="0">
                <a:solidFill>
                  <a:srgbClr val="202122"/>
                </a:solidFill>
                <a:effectLst/>
                <a:latin typeface="Arial" panose="020B0604020202020204" pitchFamily="34" charset="0"/>
                <a:cs typeface="Arial" panose="020B0604020202020204" pitchFamily="34" charset="0"/>
              </a:rPr>
              <a:t>Symbolically executing all feasible program paths does not scale to large programs.</a:t>
            </a:r>
            <a:r>
              <a:rPr lang="zh-CN" altLang="en-US" sz="1600" b="0" i="0" dirty="0">
                <a:solidFill>
                  <a:srgbClr val="202122"/>
                </a:solidFill>
                <a:effectLst/>
                <a:latin typeface="Arial" panose="020B0604020202020204" pitchFamily="34" charset="0"/>
                <a:cs typeface="Arial" panose="020B0604020202020204" pitchFamily="34" charset="0"/>
              </a:rPr>
              <a:t> </a:t>
            </a:r>
            <a:r>
              <a:rPr lang="en-US" altLang="zh-CN" sz="1600" b="0" i="0" dirty="0">
                <a:solidFill>
                  <a:srgbClr val="202122"/>
                </a:solidFill>
                <a:effectLst/>
                <a:latin typeface="Arial" panose="020B0604020202020204" pitchFamily="34" charset="0"/>
                <a:cs typeface="Arial" panose="020B0604020202020204" pitchFamily="34" charset="0"/>
              </a:rPr>
              <a:t>It</a:t>
            </a:r>
            <a:r>
              <a:rPr lang="zh-CN" altLang="en-US" sz="1600" b="0" i="0" dirty="0">
                <a:solidFill>
                  <a:srgbClr val="202122"/>
                </a:solidFill>
                <a:effectLst/>
                <a:latin typeface="Arial" panose="020B0604020202020204" pitchFamily="34" charset="0"/>
                <a:cs typeface="Arial" panose="020B0604020202020204" pitchFamily="34" charset="0"/>
              </a:rPr>
              <a:t> </a:t>
            </a:r>
            <a:r>
              <a:rPr lang="en-US" altLang="zh-CN" sz="1600" b="0" i="0" dirty="0">
                <a:solidFill>
                  <a:srgbClr val="202122"/>
                </a:solidFill>
                <a:effectLst/>
                <a:latin typeface="Arial" panose="020B0604020202020204" pitchFamily="34" charset="0"/>
                <a:cs typeface="Arial" panose="020B0604020202020204" pitchFamily="34" charset="0"/>
              </a:rPr>
              <a:t>is</a:t>
            </a:r>
            <a:r>
              <a:rPr lang="zh-CN" altLang="en-US" sz="1600" b="0" i="0" dirty="0">
                <a:solidFill>
                  <a:srgbClr val="202122"/>
                </a:solidFill>
                <a:effectLst/>
                <a:latin typeface="Arial" panose="020B0604020202020204" pitchFamily="34" charset="0"/>
                <a:cs typeface="Arial" panose="020B0604020202020204" pitchFamily="34" charset="0"/>
              </a:rPr>
              <a:t> </a:t>
            </a:r>
            <a:r>
              <a:rPr lang="en-US" altLang="zh-CN" sz="1600" b="0" i="0" dirty="0">
                <a:solidFill>
                  <a:srgbClr val="202122"/>
                </a:solidFill>
                <a:effectLst/>
                <a:latin typeface="Arial" panose="020B0604020202020204" pitchFamily="34" charset="0"/>
                <a:cs typeface="Arial" panose="020B0604020202020204" pitchFamily="34" charset="0"/>
              </a:rPr>
              <a:t>path-by-path,</a:t>
            </a:r>
            <a:r>
              <a:rPr lang="zh-CN" altLang="en-US" sz="1600" b="0" i="0" dirty="0">
                <a:solidFill>
                  <a:srgbClr val="202122"/>
                </a:solidFill>
                <a:effectLst/>
                <a:latin typeface="Arial" panose="020B0604020202020204" pitchFamily="34" charset="0"/>
                <a:cs typeface="Arial" panose="020B0604020202020204" pitchFamily="34" charset="0"/>
              </a:rPr>
              <a:t> </a:t>
            </a:r>
            <a:r>
              <a:rPr lang="en-US" altLang="zh-CN" sz="1600" dirty="0">
                <a:solidFill>
                  <a:srgbClr val="202122"/>
                </a:solidFill>
                <a:latin typeface="Arial" panose="020B0604020202020204" pitchFamily="34" charset="0"/>
                <a:cs typeface="Arial" panose="020B0604020202020204" pitchFamily="34" charset="0"/>
              </a:rPr>
              <a:t>vs.</a:t>
            </a:r>
            <a:r>
              <a:rPr lang="zh-CN" altLang="en-US" sz="1600" dirty="0">
                <a:solidFill>
                  <a:srgbClr val="202122"/>
                </a:solidFill>
                <a:latin typeface="Arial" panose="020B0604020202020204" pitchFamily="34" charset="0"/>
                <a:cs typeface="Arial" panose="020B0604020202020204" pitchFamily="34" charset="0"/>
              </a:rPr>
              <a:t> </a:t>
            </a:r>
            <a:r>
              <a:rPr lang="en-US" altLang="zh-CN" sz="1600" dirty="0">
                <a:solidFill>
                  <a:srgbClr val="202122"/>
                </a:solidFill>
                <a:latin typeface="Arial" panose="020B0604020202020204" pitchFamily="34" charset="0"/>
                <a:cs typeface="Arial" panose="020B0604020202020204" pitchFamily="34" charset="0"/>
              </a:rPr>
              <a:t>dynamic</a:t>
            </a:r>
            <a:r>
              <a:rPr lang="zh-CN" altLang="en-US" sz="1600" dirty="0">
                <a:solidFill>
                  <a:srgbClr val="202122"/>
                </a:solidFill>
                <a:latin typeface="Arial" panose="020B0604020202020204" pitchFamily="34" charset="0"/>
                <a:cs typeface="Arial" panose="020B0604020202020204" pitchFamily="34" charset="0"/>
              </a:rPr>
              <a:t> </a:t>
            </a:r>
            <a:r>
              <a:rPr lang="en-US" altLang="zh-CN" sz="1600" dirty="0">
                <a:solidFill>
                  <a:srgbClr val="202122"/>
                </a:solidFill>
                <a:latin typeface="Arial" panose="020B0604020202020204" pitchFamily="34" charset="0"/>
                <a:cs typeface="Arial" panose="020B0604020202020204" pitchFamily="34" charset="0"/>
              </a:rPr>
              <a:t>testing</a:t>
            </a:r>
            <a:r>
              <a:rPr lang="zh-CN" altLang="en-US" sz="1600" dirty="0">
                <a:solidFill>
                  <a:srgbClr val="202122"/>
                </a:solidFill>
                <a:latin typeface="Arial" panose="020B0604020202020204" pitchFamily="34" charset="0"/>
                <a:cs typeface="Arial" panose="020B0604020202020204" pitchFamily="34" charset="0"/>
              </a:rPr>
              <a:t> </a:t>
            </a:r>
            <a:r>
              <a:rPr lang="en-US" altLang="zh-CN" sz="1600" dirty="0">
                <a:solidFill>
                  <a:srgbClr val="202122"/>
                </a:solidFill>
                <a:latin typeface="Arial" panose="020B0604020202020204" pitchFamily="34" charset="0"/>
                <a:cs typeface="Arial" panose="020B0604020202020204" pitchFamily="34" charset="0"/>
              </a:rPr>
              <a:t>is</a:t>
            </a:r>
            <a:r>
              <a:rPr lang="zh-CN" altLang="en-US" sz="1600" dirty="0">
                <a:solidFill>
                  <a:srgbClr val="202122"/>
                </a:solidFill>
                <a:latin typeface="Arial" panose="020B0604020202020204" pitchFamily="34" charset="0"/>
                <a:cs typeface="Arial" panose="020B0604020202020204" pitchFamily="34" charset="0"/>
              </a:rPr>
              <a:t> </a:t>
            </a:r>
            <a:r>
              <a:rPr lang="en-US" altLang="zh-CN" sz="1600" dirty="0">
                <a:solidFill>
                  <a:srgbClr val="202122"/>
                </a:solidFill>
                <a:latin typeface="Arial" panose="020B0604020202020204" pitchFamily="34" charset="0"/>
                <a:cs typeface="Arial" panose="020B0604020202020204" pitchFamily="34" charset="0"/>
              </a:rPr>
              <a:t>input-by-input.</a:t>
            </a:r>
            <a:endParaRPr lang="en-DE"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7013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31ED6-DA24-3D37-FA37-D7B0378E059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3A2784-8042-C897-6068-6BBEE43D09F2}"/>
              </a:ext>
            </a:extLst>
          </p:cNvPr>
          <p:cNvSpPr>
            <a:spLocks noGrp="1"/>
          </p:cNvSpPr>
          <p:nvPr>
            <p:ph type="sldNum" sz="quarter" idx="11"/>
          </p:nvPr>
        </p:nvSpPr>
        <p:spPr/>
        <p:txBody>
          <a:bodyPr/>
          <a:lstStyle/>
          <a:p>
            <a:fld id="{CE58CB1E-F828-4F11-99E0-327109AF9DA4}" type="slidenum">
              <a:rPr lang="de-DE" smtClean="0"/>
              <a:pPr/>
              <a:t>43</a:t>
            </a:fld>
            <a:endParaRPr lang="de-DE" dirty="0"/>
          </a:p>
        </p:txBody>
      </p:sp>
      <p:sp>
        <p:nvSpPr>
          <p:cNvPr id="5" name="Title 4">
            <a:extLst>
              <a:ext uri="{FF2B5EF4-FFF2-40B4-BE49-F238E27FC236}">
                <a16:creationId xmlns:a16="http://schemas.microsoft.com/office/drawing/2014/main" id="{F42DD7F3-DDFF-70FB-F670-A9EED98BC10A}"/>
              </a:ext>
            </a:extLst>
          </p:cNvPr>
          <p:cNvSpPr>
            <a:spLocks noGrp="1"/>
          </p:cNvSpPr>
          <p:nvPr>
            <p:ph type="title"/>
          </p:nvPr>
        </p:nvSpPr>
        <p:spPr>
          <a:xfrm>
            <a:off x="573258" y="543509"/>
            <a:ext cx="8246903" cy="377796"/>
          </a:xfrm>
        </p:spPr>
        <p:txBody>
          <a:bodyPr/>
          <a:lstStyle/>
          <a:p>
            <a:r>
              <a:rPr lang="en-US" altLang="zh-CN" sz="2400" dirty="0"/>
              <a:t>Security</a:t>
            </a:r>
            <a:r>
              <a:rPr lang="zh-CN" altLang="en-US" sz="2400" dirty="0"/>
              <a:t> </a:t>
            </a:r>
            <a:r>
              <a:rPr lang="en-US" altLang="zh-CN" sz="2400" dirty="0"/>
              <a:t>Analysis</a:t>
            </a:r>
            <a:endParaRPr lang="en-US" dirty="0"/>
          </a:p>
        </p:txBody>
      </p:sp>
      <p:sp>
        <p:nvSpPr>
          <p:cNvPr id="2" name="Content Placeholder 1">
            <a:extLst>
              <a:ext uri="{FF2B5EF4-FFF2-40B4-BE49-F238E27FC236}">
                <a16:creationId xmlns:a16="http://schemas.microsoft.com/office/drawing/2014/main" id="{9646F1FE-2629-9566-6393-169AB90A3893}"/>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Symbolic</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Execution:</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Off-the-Shelf</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Tools</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4" name="TextBox 3">
            <a:extLst>
              <a:ext uri="{FF2B5EF4-FFF2-40B4-BE49-F238E27FC236}">
                <a16:creationId xmlns:a16="http://schemas.microsoft.com/office/drawing/2014/main" id="{D326094F-BEC8-C21C-20E7-8A49FDC20667}"/>
              </a:ext>
            </a:extLst>
          </p:cNvPr>
          <p:cNvSpPr txBox="1"/>
          <p:nvPr/>
        </p:nvSpPr>
        <p:spPr>
          <a:xfrm>
            <a:off x="3978876" y="4794422"/>
            <a:ext cx="65" cy="257250"/>
          </a:xfrm>
          <a:prstGeom prst="rect">
            <a:avLst/>
          </a:prstGeom>
          <a:noFill/>
        </p:spPr>
        <p:txBody>
          <a:bodyPr wrap="none" lIns="0" tIns="0" rIns="0" bIns="0" rtlCol="0">
            <a:spAutoFit/>
          </a:bodyPr>
          <a:lstStyle/>
          <a:p>
            <a:pPr>
              <a:lnSpc>
                <a:spcPct val="114000"/>
              </a:lnSpc>
            </a:pPr>
            <a:endParaRPr lang="en-DE" sz="1600" dirty="0" err="1">
              <a:latin typeface="+mn-lt"/>
            </a:endParaRPr>
          </a:p>
        </p:txBody>
      </p:sp>
      <p:sp>
        <p:nvSpPr>
          <p:cNvPr id="46" name="TextBox 45">
            <a:extLst>
              <a:ext uri="{FF2B5EF4-FFF2-40B4-BE49-F238E27FC236}">
                <a16:creationId xmlns:a16="http://schemas.microsoft.com/office/drawing/2014/main" id="{7B2576DF-BB79-4B6A-7684-EA7E3E87D08E}"/>
              </a:ext>
            </a:extLst>
          </p:cNvPr>
          <p:cNvSpPr txBox="1"/>
          <p:nvPr/>
        </p:nvSpPr>
        <p:spPr>
          <a:xfrm>
            <a:off x="484470" y="1943958"/>
            <a:ext cx="5701178" cy="1569660"/>
          </a:xfrm>
          <a:prstGeom prst="rect">
            <a:avLst/>
          </a:prstGeom>
          <a:noFill/>
        </p:spPr>
        <p:txBody>
          <a:bodyPr wrap="square">
            <a:spAutoFit/>
          </a:bodyPr>
          <a:lstStyle/>
          <a:p>
            <a:r>
              <a:rPr lang="en-US" altLang="zh-CN" sz="1200" dirty="0"/>
              <a:t>KLEE</a:t>
            </a:r>
            <a:r>
              <a:rPr lang="zh-CN" altLang="en-US" sz="1200" dirty="0"/>
              <a:t> </a:t>
            </a:r>
            <a:r>
              <a:rPr lang="en-GB" altLang="zh-CN" sz="1200" dirty="0"/>
              <a:t>is a</a:t>
            </a:r>
            <a:r>
              <a:rPr lang="en-US" altLang="zh-CN" sz="1200" dirty="0"/>
              <a:t>n</a:t>
            </a:r>
            <a:r>
              <a:rPr lang="zh-CN" altLang="en-US" sz="1200" dirty="0"/>
              <a:t> </a:t>
            </a:r>
            <a:r>
              <a:rPr lang="en-US" altLang="zh-CN" sz="1200" dirty="0"/>
              <a:t>open-source</a:t>
            </a:r>
            <a:r>
              <a:rPr lang="en-GB" altLang="zh-CN" sz="1200" dirty="0"/>
              <a:t> dynamic symbolic execution engine built on top of the LLVM compiler infrastructure</a:t>
            </a:r>
            <a:r>
              <a:rPr lang="en-US" altLang="zh-CN" sz="1200" dirty="0"/>
              <a:t>.</a:t>
            </a:r>
            <a:r>
              <a:rPr lang="zh-CN" altLang="en-US" sz="1200" dirty="0"/>
              <a:t> </a:t>
            </a:r>
            <a:r>
              <a:rPr lang="en-US" altLang="zh-CN" sz="1200" dirty="0"/>
              <a:t>It</a:t>
            </a:r>
            <a:r>
              <a:rPr lang="zh-CN" altLang="en-US" sz="1200" dirty="0"/>
              <a:t> </a:t>
            </a:r>
            <a:r>
              <a:rPr lang="en-US" altLang="zh-CN" sz="1200" dirty="0"/>
              <a:t>is</a:t>
            </a:r>
            <a:r>
              <a:rPr lang="zh-CN" altLang="en-US" sz="1200" dirty="0"/>
              <a:t> </a:t>
            </a:r>
            <a:r>
              <a:rPr lang="en-US" altLang="zh-CN" sz="1200" dirty="0"/>
              <a:t>named</a:t>
            </a:r>
            <a:r>
              <a:rPr lang="zh-CN" altLang="en-US" sz="1200" dirty="0"/>
              <a:t> </a:t>
            </a:r>
            <a:r>
              <a:rPr lang="en-US" altLang="zh-CN" sz="1200" dirty="0"/>
              <a:t>after</a:t>
            </a:r>
            <a:r>
              <a:rPr lang="zh-CN" altLang="en-US" sz="1200" dirty="0"/>
              <a:t> </a:t>
            </a:r>
            <a:r>
              <a:rPr lang="en-US" altLang="zh-CN" sz="1200" dirty="0"/>
              <a:t>Paul</a:t>
            </a:r>
            <a:r>
              <a:rPr lang="zh-CN" altLang="en-US" sz="1200" dirty="0"/>
              <a:t> </a:t>
            </a:r>
            <a:r>
              <a:rPr lang="en-US" altLang="zh-CN" sz="1200" dirty="0"/>
              <a:t>Klee,</a:t>
            </a:r>
            <a:r>
              <a:rPr lang="zh-CN" altLang="en-US" sz="1200" dirty="0"/>
              <a:t> </a:t>
            </a:r>
            <a:r>
              <a:rPr lang="en-US" altLang="zh-CN" sz="1200" dirty="0"/>
              <a:t>a</a:t>
            </a:r>
            <a:r>
              <a:rPr lang="zh-CN" altLang="en-US" sz="1200" dirty="0"/>
              <a:t> </a:t>
            </a:r>
            <a:r>
              <a:rPr lang="en-GB" altLang="zh-CN" sz="1200" dirty="0"/>
              <a:t>Swiss-born German artist,</a:t>
            </a:r>
            <a:r>
              <a:rPr lang="zh-CN" altLang="en-US" sz="1200" dirty="0"/>
              <a:t> </a:t>
            </a:r>
            <a:r>
              <a:rPr lang="en-US" altLang="zh-CN" sz="1200" dirty="0"/>
              <a:t>and</a:t>
            </a:r>
            <a:r>
              <a:rPr lang="zh-CN" altLang="en-US" sz="1200" dirty="0"/>
              <a:t> </a:t>
            </a:r>
            <a:r>
              <a:rPr lang="en-US" altLang="zh-CN" sz="1200" dirty="0"/>
              <a:t>maintained</a:t>
            </a:r>
            <a:r>
              <a:rPr lang="zh-CN" altLang="en-US" sz="1200" dirty="0"/>
              <a:t> </a:t>
            </a:r>
            <a:r>
              <a:rPr lang="en-US" altLang="zh-CN" sz="1200" dirty="0"/>
              <a:t>by</a:t>
            </a:r>
            <a:r>
              <a:rPr lang="zh-CN" altLang="en-US" sz="1200" dirty="0"/>
              <a:t> </a:t>
            </a:r>
            <a:r>
              <a:rPr lang="en-US" altLang="zh-CN" sz="1200" dirty="0"/>
              <a:t>a</a:t>
            </a:r>
            <a:r>
              <a:rPr lang="zh-CN" altLang="en-US" sz="1200" dirty="0"/>
              <a:t> </a:t>
            </a:r>
            <a:r>
              <a:rPr lang="en-US" altLang="zh-CN" sz="1200" dirty="0"/>
              <a:t>research</a:t>
            </a:r>
            <a:r>
              <a:rPr lang="zh-CN" altLang="en-US" sz="1200" dirty="0"/>
              <a:t> </a:t>
            </a:r>
            <a:r>
              <a:rPr lang="en-US" altLang="zh-CN" sz="1200" dirty="0"/>
              <a:t>team</a:t>
            </a:r>
            <a:r>
              <a:rPr lang="zh-CN" altLang="en-US" sz="1200" dirty="0"/>
              <a:t> </a:t>
            </a:r>
            <a:r>
              <a:rPr lang="en-US" altLang="zh-CN" sz="1200" dirty="0"/>
              <a:t>at</a:t>
            </a:r>
            <a:r>
              <a:rPr lang="zh-CN" altLang="en-US" sz="1200" dirty="0"/>
              <a:t> </a:t>
            </a:r>
            <a:r>
              <a:rPr lang="en-US" altLang="zh-CN" sz="1200" dirty="0"/>
              <a:t>the</a:t>
            </a:r>
            <a:r>
              <a:rPr lang="zh-CN" altLang="en-US" sz="1200" dirty="0"/>
              <a:t> </a:t>
            </a:r>
            <a:r>
              <a:rPr lang="en-US" altLang="zh-CN" sz="1200" dirty="0"/>
              <a:t>I</a:t>
            </a:r>
            <a:r>
              <a:rPr lang="en-GB" altLang="zh-CN" sz="1200" dirty="0" err="1"/>
              <a:t>mperial</a:t>
            </a:r>
            <a:r>
              <a:rPr lang="en-GB" altLang="zh-CN" sz="1200" dirty="0"/>
              <a:t> </a:t>
            </a:r>
            <a:r>
              <a:rPr lang="en-US" altLang="zh-CN" sz="1200" dirty="0"/>
              <a:t>C</a:t>
            </a:r>
            <a:r>
              <a:rPr lang="en-GB" altLang="zh-CN" sz="1200" dirty="0" err="1"/>
              <a:t>ollege</a:t>
            </a:r>
            <a:r>
              <a:rPr lang="en-US" altLang="zh-CN" sz="1200" dirty="0"/>
              <a:t>.</a:t>
            </a:r>
          </a:p>
          <a:p>
            <a:endParaRPr lang="en-US" sz="1200" dirty="0"/>
          </a:p>
          <a:p>
            <a:r>
              <a:rPr lang="en-US" altLang="zh-CN" sz="1200" dirty="0"/>
              <a:t>Almost</a:t>
            </a:r>
            <a:r>
              <a:rPr lang="zh-CN" altLang="en-US" sz="1200" dirty="0"/>
              <a:t> </a:t>
            </a:r>
            <a:r>
              <a:rPr lang="en-US" altLang="zh-CN" sz="1200" dirty="0"/>
              <a:t>all</a:t>
            </a:r>
            <a:r>
              <a:rPr lang="zh-CN" altLang="en-US" sz="1200" dirty="0"/>
              <a:t> </a:t>
            </a:r>
            <a:r>
              <a:rPr lang="en-US" altLang="zh-CN" sz="1200" dirty="0"/>
              <a:t>other</a:t>
            </a:r>
            <a:r>
              <a:rPr lang="zh-CN" altLang="en-US" sz="1200" dirty="0"/>
              <a:t> </a:t>
            </a:r>
            <a:r>
              <a:rPr lang="en-US" altLang="zh-CN" sz="1200" dirty="0"/>
              <a:t>symbolic</a:t>
            </a:r>
            <a:r>
              <a:rPr lang="zh-CN" altLang="en-US" sz="1200" dirty="0"/>
              <a:t> </a:t>
            </a:r>
            <a:r>
              <a:rPr lang="en-US" altLang="zh-CN" sz="1200" dirty="0"/>
              <a:t>execution</a:t>
            </a:r>
            <a:r>
              <a:rPr lang="zh-CN" altLang="en-US" sz="1200" dirty="0"/>
              <a:t> </a:t>
            </a:r>
            <a:r>
              <a:rPr lang="en-US" altLang="zh-CN" sz="1200" dirty="0"/>
              <a:t>tools</a:t>
            </a:r>
            <a:r>
              <a:rPr lang="zh-CN" altLang="en-US" sz="1200" dirty="0"/>
              <a:t> </a:t>
            </a:r>
            <a:r>
              <a:rPr lang="en-US" altLang="zh-CN" sz="1200" dirty="0"/>
              <a:t>are</a:t>
            </a:r>
            <a:r>
              <a:rPr lang="zh-CN" altLang="en-US" sz="1200" dirty="0"/>
              <a:t> </a:t>
            </a:r>
            <a:r>
              <a:rPr lang="en-US" altLang="zh-CN" sz="1200" dirty="0"/>
              <a:t>built</a:t>
            </a:r>
            <a:r>
              <a:rPr lang="zh-CN" altLang="en-US" sz="1200" dirty="0"/>
              <a:t> </a:t>
            </a:r>
            <a:r>
              <a:rPr lang="en-US" altLang="zh-CN" sz="1200" dirty="0"/>
              <a:t>based</a:t>
            </a:r>
            <a:r>
              <a:rPr lang="zh-CN" altLang="en-US" sz="1200" dirty="0"/>
              <a:t> </a:t>
            </a:r>
            <a:r>
              <a:rPr lang="en-US" altLang="zh-CN" sz="1200" dirty="0"/>
              <a:t>on</a:t>
            </a:r>
            <a:r>
              <a:rPr lang="zh-CN" altLang="en-US" sz="1200" dirty="0"/>
              <a:t> </a:t>
            </a:r>
            <a:r>
              <a:rPr lang="en-US" altLang="zh-CN" sz="1200" dirty="0"/>
              <a:t>KLEE</a:t>
            </a:r>
            <a:r>
              <a:rPr lang="zh-CN" altLang="en-US" sz="1200" dirty="0"/>
              <a:t> </a:t>
            </a:r>
            <a:r>
              <a:rPr lang="en-US" altLang="zh-CN" sz="1200" dirty="0"/>
              <a:t>for</a:t>
            </a:r>
            <a:r>
              <a:rPr lang="zh-CN" altLang="en-US" sz="1200" dirty="0"/>
              <a:t> </a:t>
            </a:r>
            <a:r>
              <a:rPr lang="en-US" altLang="zh-CN" sz="1200" dirty="0"/>
              <a:t>Java,</a:t>
            </a:r>
            <a:r>
              <a:rPr lang="zh-CN" altLang="en-US" sz="1200" dirty="0"/>
              <a:t> </a:t>
            </a:r>
            <a:r>
              <a:rPr lang="en-US" altLang="zh-CN" sz="1200" dirty="0" err="1"/>
              <a:t>Javascript</a:t>
            </a:r>
            <a:r>
              <a:rPr lang="en-US" altLang="zh-CN" sz="1200" dirty="0"/>
              <a:t>,</a:t>
            </a:r>
            <a:r>
              <a:rPr lang="zh-CN" altLang="en-US" sz="1200" dirty="0"/>
              <a:t> </a:t>
            </a:r>
            <a:r>
              <a:rPr lang="en-US" altLang="zh-CN" sz="1200" dirty="0"/>
              <a:t>Android</a:t>
            </a:r>
            <a:r>
              <a:rPr lang="zh-CN" altLang="en-US" sz="1200" dirty="0"/>
              <a:t> </a:t>
            </a:r>
            <a:r>
              <a:rPr lang="en-US" altLang="zh-CN" sz="1200" dirty="0"/>
              <a:t>Dalvik,</a:t>
            </a:r>
            <a:r>
              <a:rPr lang="zh-CN" altLang="en-US" sz="1200" dirty="0"/>
              <a:t> </a:t>
            </a:r>
            <a:r>
              <a:rPr lang="en-US" altLang="zh-CN" sz="1200" dirty="0"/>
              <a:t>etc.</a:t>
            </a:r>
            <a:r>
              <a:rPr lang="zh-CN" altLang="en-US" sz="1200" dirty="0"/>
              <a:t> </a:t>
            </a:r>
            <a:endParaRPr lang="en-US" altLang="zh-CN" sz="1200" dirty="0"/>
          </a:p>
          <a:p>
            <a:endParaRPr lang="en-US" sz="1200" dirty="0"/>
          </a:p>
          <a:p>
            <a:r>
              <a:rPr lang="en-US" altLang="zh-CN" sz="1200" dirty="0"/>
              <a:t>Symbolic</a:t>
            </a:r>
            <a:r>
              <a:rPr lang="zh-CN" altLang="en-US" sz="1200" dirty="0"/>
              <a:t> </a:t>
            </a:r>
            <a:r>
              <a:rPr lang="en-US" altLang="zh-CN" sz="1200" dirty="0"/>
              <a:t>execution</a:t>
            </a:r>
            <a:r>
              <a:rPr lang="zh-CN" altLang="en-US" sz="1200" dirty="0"/>
              <a:t> </a:t>
            </a:r>
            <a:r>
              <a:rPr lang="en-US" altLang="zh-CN" sz="1200" dirty="0"/>
              <a:t>is</a:t>
            </a:r>
            <a:r>
              <a:rPr lang="zh-CN" altLang="en-US" sz="1200" dirty="0"/>
              <a:t> </a:t>
            </a:r>
            <a:r>
              <a:rPr lang="en-US" altLang="zh-CN" sz="1200" dirty="0"/>
              <a:t>still</a:t>
            </a:r>
            <a:r>
              <a:rPr lang="zh-CN" altLang="en-US" sz="1200" dirty="0"/>
              <a:t> </a:t>
            </a:r>
            <a:r>
              <a:rPr lang="en-US" altLang="zh-CN" sz="1200" dirty="0"/>
              <a:t>an</a:t>
            </a:r>
            <a:r>
              <a:rPr lang="zh-CN" altLang="en-US" sz="1200" dirty="0"/>
              <a:t> </a:t>
            </a:r>
            <a:r>
              <a:rPr lang="en-US" altLang="zh-CN" sz="1200" dirty="0"/>
              <a:t>open</a:t>
            </a:r>
            <a:r>
              <a:rPr lang="zh-CN" altLang="en-US" sz="1200" dirty="0"/>
              <a:t> </a:t>
            </a:r>
            <a:r>
              <a:rPr lang="en-US" altLang="zh-CN" sz="1200" dirty="0"/>
              <a:t>research</a:t>
            </a:r>
            <a:r>
              <a:rPr lang="zh-CN" altLang="en-US" sz="1200" dirty="0"/>
              <a:t> </a:t>
            </a:r>
            <a:r>
              <a:rPr lang="en-US" altLang="zh-CN" sz="1200" dirty="0"/>
              <a:t>topic.</a:t>
            </a:r>
            <a:endParaRPr lang="en-DE" sz="1200" dirty="0"/>
          </a:p>
        </p:txBody>
      </p:sp>
      <p:pic>
        <p:nvPicPr>
          <p:cNvPr id="5124" name="Picture 4" descr="Paul Klee - Wikipedia">
            <a:extLst>
              <a:ext uri="{FF2B5EF4-FFF2-40B4-BE49-F238E27FC236}">
                <a16:creationId xmlns:a16="http://schemas.microsoft.com/office/drawing/2014/main" id="{5D7F9CCF-5681-3FE0-4DC4-F7530A1CB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4371" y="991581"/>
            <a:ext cx="1773200" cy="24271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B6896CE-5B5A-8218-2C11-90F3B25E4F2B}"/>
              </a:ext>
            </a:extLst>
          </p:cNvPr>
          <p:cNvSpPr txBox="1"/>
          <p:nvPr/>
        </p:nvSpPr>
        <p:spPr>
          <a:xfrm>
            <a:off x="6914371" y="3406048"/>
            <a:ext cx="1773200" cy="738664"/>
          </a:xfrm>
          <a:prstGeom prst="rect">
            <a:avLst/>
          </a:prstGeom>
          <a:solidFill>
            <a:schemeClr val="bg1">
              <a:lumMod val="85000"/>
            </a:schemeClr>
          </a:solidFill>
        </p:spPr>
        <p:txBody>
          <a:bodyPr wrap="square">
            <a:spAutoFit/>
          </a:bodyPr>
          <a:lstStyle/>
          <a:p>
            <a:r>
              <a:rPr lang="en-GB" sz="1050" b="0" i="0" dirty="0">
                <a:solidFill>
                  <a:srgbClr val="404040"/>
                </a:solidFill>
                <a:effectLst/>
                <a:latin typeface="Arial" panose="020B0604020202020204" pitchFamily="34" charset="0"/>
                <a:cs typeface="Arial" panose="020B0604020202020204" pitchFamily="34" charset="0"/>
              </a:rPr>
              <a:t>The role of art is not to reproduce visible objects, but to make invisibles visible.</a:t>
            </a:r>
            <a:endParaRPr lang="en-DE" sz="1050" dirty="0">
              <a:latin typeface="Arial" panose="020B0604020202020204" pitchFamily="34" charset="0"/>
              <a:cs typeface="Arial" panose="020B0604020202020204" pitchFamily="34" charset="0"/>
            </a:endParaRPr>
          </a:p>
        </p:txBody>
      </p:sp>
      <p:pic>
        <p:nvPicPr>
          <p:cNvPr id="12" name="Graphic 11">
            <a:extLst>
              <a:ext uri="{FF2B5EF4-FFF2-40B4-BE49-F238E27FC236}">
                <a16:creationId xmlns:a16="http://schemas.microsoft.com/office/drawing/2014/main" id="{14D30B6F-2821-AA24-E296-8350F63078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258" y="1546387"/>
            <a:ext cx="870060" cy="392588"/>
          </a:xfrm>
          <a:prstGeom prst="rect">
            <a:avLst/>
          </a:prstGeom>
        </p:spPr>
      </p:pic>
    </p:spTree>
    <p:extLst>
      <p:ext uri="{BB962C8B-B14F-4D97-AF65-F5344CB8AC3E}">
        <p14:creationId xmlns:p14="http://schemas.microsoft.com/office/powerpoint/2010/main" val="27404939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0AA22-005A-AD5A-B4DB-7DD66C4EE8E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E41C174-160F-249B-FD1B-F921998B6163}"/>
              </a:ext>
            </a:extLst>
          </p:cNvPr>
          <p:cNvSpPr>
            <a:spLocks noGrp="1"/>
          </p:cNvSpPr>
          <p:nvPr>
            <p:ph type="sldNum" sz="quarter" idx="11"/>
          </p:nvPr>
        </p:nvSpPr>
        <p:spPr/>
        <p:txBody>
          <a:bodyPr/>
          <a:lstStyle/>
          <a:p>
            <a:fld id="{CE58CB1E-F828-4F11-99E0-327109AF9DA4}" type="slidenum">
              <a:rPr lang="de-DE" smtClean="0"/>
              <a:pPr/>
              <a:t>44</a:t>
            </a:fld>
            <a:endParaRPr lang="de-DE" dirty="0"/>
          </a:p>
        </p:txBody>
      </p:sp>
      <p:sp>
        <p:nvSpPr>
          <p:cNvPr id="5" name="Title 4">
            <a:extLst>
              <a:ext uri="{FF2B5EF4-FFF2-40B4-BE49-F238E27FC236}">
                <a16:creationId xmlns:a16="http://schemas.microsoft.com/office/drawing/2014/main" id="{899E5FE6-8E27-B115-C4A8-BC32B3DE4B18}"/>
              </a:ext>
            </a:extLst>
          </p:cNvPr>
          <p:cNvSpPr>
            <a:spLocks noGrp="1"/>
          </p:cNvSpPr>
          <p:nvPr>
            <p:ph type="title"/>
          </p:nvPr>
        </p:nvSpPr>
        <p:spPr>
          <a:xfrm>
            <a:off x="1016455" y="419330"/>
            <a:ext cx="6942212" cy="360291"/>
          </a:xfrm>
        </p:spPr>
        <p:txBody>
          <a:bodyPr/>
          <a:lstStyle/>
          <a:p>
            <a:r>
              <a:rPr lang="en-US" altLang="zh-CN" sz="1800" b="1" dirty="0">
                <a:latin typeface="Arial" panose="020B0604020202020204" pitchFamily="34" charset="0"/>
                <a:cs typeface="Arial" panose="020B0604020202020204" pitchFamily="34" charset="0"/>
              </a:rPr>
              <a:t>Leveraging</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taint</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analysis</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for</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privacy</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preservation</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assessment</a:t>
            </a:r>
            <a:endParaRPr lang="en-US" sz="2000" b="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B513E8C7-EB33-3C38-2F5A-177BF2C421E2}"/>
              </a:ext>
            </a:extLst>
          </p:cNvPr>
          <p:cNvSpPr>
            <a:spLocks noGrp="1"/>
          </p:cNvSpPr>
          <p:nvPr>
            <p:ph idx="1"/>
          </p:nvPr>
        </p:nvSpPr>
        <p:spPr>
          <a:xfrm>
            <a:off x="1016455" y="779621"/>
            <a:ext cx="6637412" cy="380810"/>
          </a:xfrm>
        </p:spPr>
        <p:txBody>
          <a:bodyPr/>
          <a:lstStyle/>
          <a:p>
            <a:r>
              <a:rPr lang="en-US" altLang="zh-CN"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A</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large</a:t>
            </a:r>
            <a:r>
              <a:rPr lang="en-US" altLang="zh-CN" kern="100" dirty="0">
                <a:latin typeface="Arial" panose="020B0604020202020204" pitchFamily="34" charset="0"/>
                <a:ea typeface="DengXian" panose="02010600030101010101" pitchFamily="2" charset="-122"/>
                <a:cs typeface="Arial" panose="020B0604020202020204" pitchFamily="34" charset="0"/>
              </a:rPr>
              <a:t>-scale</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privacy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assessment</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for</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Android</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third-party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SDKs</a:t>
            </a:r>
            <a:endParaRPr lang="en-US" altLang="zh-CN"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4" name="Picture 2" descr="Android - Free social media icons">
            <a:extLst>
              <a:ext uri="{FF2B5EF4-FFF2-40B4-BE49-F238E27FC236}">
                <a16:creationId xmlns:a16="http://schemas.microsoft.com/office/drawing/2014/main" id="{239E7C37-1FA8-EE14-C1B6-56F54D0511D3}"/>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6084" y="451573"/>
            <a:ext cx="629606" cy="629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ED7CEB-9B4E-6ECD-2CE2-A94E04BB374D}"/>
              </a:ext>
            </a:extLst>
          </p:cNvPr>
          <p:cNvSpPr txBox="1"/>
          <p:nvPr/>
        </p:nvSpPr>
        <p:spPr>
          <a:xfrm>
            <a:off x="470516" y="1384917"/>
            <a:ext cx="7859291" cy="2269852"/>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CN" sz="1400" dirty="0">
                <a:latin typeface="+mn-lt"/>
              </a:rPr>
              <a:t>We</a:t>
            </a:r>
            <a:r>
              <a:rPr lang="zh-CN" altLang="en-US" sz="1400" dirty="0">
                <a:latin typeface="+mn-lt"/>
              </a:rPr>
              <a:t> </a:t>
            </a:r>
            <a:r>
              <a:rPr lang="en-US" altLang="zh-CN" sz="1400" dirty="0">
                <a:latin typeface="+mn-lt"/>
              </a:rPr>
              <a:t>can</a:t>
            </a:r>
            <a:r>
              <a:rPr lang="zh-CN" altLang="en-US" sz="1400" dirty="0">
                <a:latin typeface="+mn-lt"/>
              </a:rPr>
              <a:t> </a:t>
            </a:r>
            <a:r>
              <a:rPr lang="en-US" altLang="zh-CN" sz="1400" dirty="0">
                <a:latin typeface="+mn-lt"/>
              </a:rPr>
              <a:t>maintain</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pool</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API</a:t>
            </a:r>
            <a:r>
              <a:rPr lang="zh-CN" altLang="en-US" sz="1400" dirty="0">
                <a:latin typeface="+mn-lt"/>
              </a:rPr>
              <a:t> </a:t>
            </a:r>
            <a:r>
              <a:rPr lang="en-US" altLang="zh-CN" sz="1400" dirty="0">
                <a:latin typeface="+mn-lt"/>
              </a:rPr>
              <a:t>methods</a:t>
            </a:r>
            <a:r>
              <a:rPr lang="zh-CN" altLang="en-US" sz="1400" dirty="0">
                <a:latin typeface="+mn-lt"/>
              </a:rPr>
              <a:t> </a:t>
            </a:r>
            <a:r>
              <a:rPr lang="en-US" altLang="zh-CN" sz="1400" dirty="0">
                <a:latin typeface="+mn-lt"/>
              </a:rPr>
              <a:t>that</a:t>
            </a:r>
            <a:r>
              <a:rPr lang="zh-CN" altLang="en-US" sz="1400" dirty="0">
                <a:latin typeface="+mn-lt"/>
              </a:rPr>
              <a:t> </a:t>
            </a:r>
            <a:r>
              <a:rPr lang="en-US" altLang="zh-CN" sz="1400" dirty="0">
                <a:latin typeface="+mn-lt"/>
              </a:rPr>
              <a:t>can</a:t>
            </a:r>
            <a:r>
              <a:rPr lang="zh-CN" altLang="en-US" sz="1400" dirty="0">
                <a:latin typeface="+mn-lt"/>
              </a:rPr>
              <a:t> </a:t>
            </a:r>
            <a:r>
              <a:rPr lang="en-US" altLang="zh-CN" sz="1400" dirty="0">
                <a:latin typeface="+mn-lt"/>
              </a:rPr>
              <a:t>be</a:t>
            </a:r>
            <a:r>
              <a:rPr lang="zh-CN" altLang="en-US" sz="1400" dirty="0">
                <a:latin typeface="+mn-lt"/>
              </a:rPr>
              <a:t> </a:t>
            </a:r>
            <a:r>
              <a:rPr lang="en-US" altLang="zh-CN" sz="1400" dirty="0">
                <a:latin typeface="+mn-lt"/>
              </a:rPr>
              <a:t>used</a:t>
            </a:r>
            <a:r>
              <a:rPr lang="zh-CN" altLang="en-US" sz="1400" dirty="0">
                <a:latin typeface="+mn-lt"/>
              </a:rPr>
              <a:t> </a:t>
            </a:r>
            <a:r>
              <a:rPr lang="en-US" altLang="zh-CN" sz="1400" dirty="0">
                <a:latin typeface="+mn-lt"/>
              </a:rPr>
              <a:t>by</a:t>
            </a:r>
            <a:r>
              <a:rPr lang="zh-CN" altLang="en-US" sz="1400" dirty="0">
                <a:latin typeface="+mn-lt"/>
              </a:rPr>
              <a:t> </a:t>
            </a:r>
            <a:r>
              <a:rPr lang="en-US" altLang="zh-CN" sz="1400" dirty="0">
                <a:latin typeface="+mn-lt"/>
              </a:rPr>
              <a:t>third-party</a:t>
            </a:r>
            <a:r>
              <a:rPr lang="zh-CN" altLang="en-US" sz="1400" dirty="0">
                <a:latin typeface="+mn-lt"/>
              </a:rPr>
              <a:t> </a:t>
            </a:r>
            <a:r>
              <a:rPr lang="en-US" altLang="zh-CN" sz="1400" dirty="0">
                <a:latin typeface="+mn-lt"/>
              </a:rPr>
              <a:t>SDKs/apps</a:t>
            </a:r>
            <a:r>
              <a:rPr lang="zh-CN" altLang="en-US" sz="1400" dirty="0">
                <a:latin typeface="+mn-lt"/>
              </a:rPr>
              <a:t> </a:t>
            </a:r>
            <a:r>
              <a:rPr lang="en-US" altLang="zh-CN" sz="1400" dirty="0">
                <a:latin typeface="+mn-lt"/>
              </a:rPr>
              <a:t>to</a:t>
            </a:r>
            <a:r>
              <a:rPr lang="zh-CN" altLang="en-US" sz="1400" dirty="0">
                <a:latin typeface="+mn-lt"/>
              </a:rPr>
              <a:t> </a:t>
            </a:r>
            <a:r>
              <a:rPr lang="en-US" altLang="zh-CN" sz="1400" dirty="0">
                <a:latin typeface="+mn-lt"/>
              </a:rPr>
              <a:t>read</a:t>
            </a:r>
            <a:r>
              <a:rPr lang="zh-CN" altLang="en-US" sz="1400" dirty="0">
                <a:latin typeface="+mn-lt"/>
              </a:rPr>
              <a:t> </a:t>
            </a:r>
            <a:r>
              <a:rPr lang="en-US" altLang="zh-CN" sz="1400" dirty="0">
                <a:latin typeface="+mn-lt"/>
              </a:rPr>
              <a:t>privacy-sensitive</a:t>
            </a:r>
            <a:r>
              <a:rPr lang="zh-CN" altLang="en-US" sz="1400" dirty="0">
                <a:latin typeface="+mn-lt"/>
              </a:rPr>
              <a:t> </a:t>
            </a:r>
            <a:r>
              <a:rPr lang="en-US" altLang="zh-CN" sz="1400" dirty="0">
                <a:latin typeface="+mn-lt"/>
              </a:rPr>
              <a:t>data,</a:t>
            </a:r>
            <a:r>
              <a:rPr lang="zh-CN" altLang="en-US" sz="1400" dirty="0">
                <a:latin typeface="+mn-lt"/>
              </a:rPr>
              <a:t> </a:t>
            </a:r>
            <a:r>
              <a:rPr lang="en-US" altLang="zh-CN" sz="1400" dirty="0">
                <a:latin typeface="+mn-lt"/>
              </a:rPr>
              <a:t>e.g.,</a:t>
            </a:r>
            <a:r>
              <a:rPr lang="zh-CN" altLang="en-US" sz="1400" dirty="0">
                <a:latin typeface="+mn-lt"/>
              </a:rPr>
              <a:t> </a:t>
            </a:r>
            <a:r>
              <a:rPr lang="en-US" altLang="zh-CN" sz="1400" dirty="0" err="1">
                <a:latin typeface="Consolas" panose="020B0609020204030204" pitchFamily="49" charset="0"/>
                <a:cs typeface="Consolas" panose="020B0609020204030204" pitchFamily="49" charset="0"/>
              </a:rPr>
              <a:t>getImei</a:t>
            </a:r>
            <a:r>
              <a:rPr lang="en-US" altLang="zh-CN" sz="1400" dirty="0">
                <a:latin typeface="Consolas" panose="020B0609020204030204" pitchFamily="49" charset="0"/>
                <a:cs typeface="Consolas" panose="020B0609020204030204" pitchFamily="49" charset="0"/>
              </a:rPr>
              <a:t>()</a:t>
            </a:r>
            <a:r>
              <a:rPr lang="en-US" altLang="zh-CN" sz="1400" dirty="0">
                <a:latin typeface="+mn-lt"/>
              </a:rPr>
              <a:t>,</a:t>
            </a:r>
            <a:r>
              <a:rPr lang="zh-CN" altLang="en-US" sz="1400" dirty="0">
                <a:latin typeface="+mn-lt"/>
              </a:rPr>
              <a:t> </a:t>
            </a:r>
            <a:r>
              <a:rPr lang="en-US" altLang="zh-CN" sz="1400" dirty="0" err="1">
                <a:latin typeface="Consolas" panose="020B0609020204030204" pitchFamily="49" charset="0"/>
                <a:cs typeface="Consolas" panose="020B0609020204030204" pitchFamily="49" charset="0"/>
              </a:rPr>
              <a:t>getLocation</a:t>
            </a:r>
            <a:r>
              <a:rPr lang="en-US" altLang="zh-CN" sz="1400" dirty="0">
                <a:latin typeface="Consolas" panose="020B0609020204030204" pitchFamily="49" charset="0"/>
                <a:cs typeface="Consolas" panose="020B0609020204030204" pitchFamily="49" charset="0"/>
              </a:rPr>
              <a:t>()</a:t>
            </a:r>
            <a:r>
              <a:rPr lang="en-US" altLang="zh-CN" sz="1400" dirty="0">
                <a:latin typeface="+mn-lt"/>
              </a:rPr>
              <a:t>,</a:t>
            </a:r>
            <a:r>
              <a:rPr lang="zh-CN" altLang="en-US" sz="1400" dirty="0">
                <a:latin typeface="+mn-lt"/>
              </a:rPr>
              <a:t> </a:t>
            </a:r>
            <a:r>
              <a:rPr lang="en-US" altLang="zh-CN" sz="1400" dirty="0" err="1">
                <a:latin typeface="Consolas" panose="020B0609020204030204" pitchFamily="49" charset="0"/>
                <a:cs typeface="Consolas" panose="020B0609020204030204" pitchFamily="49" charset="0"/>
              </a:rPr>
              <a:t>getSerial</a:t>
            </a:r>
            <a:r>
              <a:rPr lang="en-US" altLang="zh-CN" sz="1400" dirty="0">
                <a:latin typeface="Consolas" panose="020B0609020204030204" pitchFamily="49" charset="0"/>
                <a:cs typeface="Consolas" panose="020B0609020204030204" pitchFamily="49" charset="0"/>
              </a:rPr>
              <a:t>()</a:t>
            </a:r>
            <a:r>
              <a:rPr lang="en-US" altLang="zh-CN" sz="1400" dirty="0">
                <a:latin typeface="+mn-lt"/>
              </a:rPr>
              <a:t>,</a:t>
            </a:r>
            <a:r>
              <a:rPr lang="zh-CN" altLang="en-US" sz="1400" dirty="0">
                <a:latin typeface="+mn-lt"/>
              </a:rPr>
              <a:t> </a:t>
            </a:r>
            <a:r>
              <a:rPr lang="en-US" altLang="zh-CN" sz="1400" dirty="0">
                <a:latin typeface="+mn-lt"/>
              </a:rPr>
              <a:t>etc.</a:t>
            </a:r>
            <a:endParaRPr lang="en-US" altLang="zh-CN" sz="1050" dirty="0">
              <a:latin typeface="+mn-lt"/>
            </a:endParaRPr>
          </a:p>
          <a:p>
            <a:pPr marL="285750" indent="-285750">
              <a:buFont typeface="Arial" panose="020B0604020202020204" pitchFamily="34" charset="0"/>
              <a:buChar char="•"/>
            </a:pPr>
            <a:endParaRPr lang="en-US" altLang="zh-CN" sz="1050" dirty="0">
              <a:latin typeface="+mn-lt"/>
            </a:endParaRPr>
          </a:p>
          <a:p>
            <a:pPr marL="285750" indent="-285750">
              <a:buFont typeface="Arial" panose="020B0604020202020204" pitchFamily="34" charset="0"/>
              <a:buChar char="•"/>
            </a:pPr>
            <a:r>
              <a:rPr lang="en-US" altLang="zh-CN" sz="1400" dirty="0">
                <a:latin typeface="+mn-lt"/>
              </a:rPr>
              <a:t>We</a:t>
            </a:r>
            <a:r>
              <a:rPr lang="zh-CN" altLang="en-US" sz="1400" dirty="0">
                <a:latin typeface="+mn-lt"/>
              </a:rPr>
              <a:t> </a:t>
            </a:r>
            <a:r>
              <a:rPr lang="en-US" altLang="zh-CN" sz="1400" dirty="0">
                <a:latin typeface="+mn-lt"/>
              </a:rPr>
              <a:t>define</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list</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dangerous</a:t>
            </a:r>
            <a:r>
              <a:rPr lang="zh-CN" altLang="en-US" sz="1400" dirty="0">
                <a:latin typeface="+mn-lt"/>
              </a:rPr>
              <a:t> </a:t>
            </a:r>
            <a:r>
              <a:rPr lang="en-US" altLang="zh-CN" sz="1400" dirty="0">
                <a:latin typeface="+mn-lt"/>
              </a:rPr>
              <a:t>methods</a:t>
            </a:r>
            <a:r>
              <a:rPr lang="zh-CN" altLang="en-US" sz="1400" dirty="0">
                <a:latin typeface="+mn-lt"/>
              </a:rPr>
              <a:t> </a:t>
            </a:r>
            <a:r>
              <a:rPr lang="en-US" altLang="zh-CN" sz="1400" dirty="0">
                <a:latin typeface="+mn-lt"/>
              </a:rPr>
              <a:t>that</a:t>
            </a:r>
            <a:r>
              <a:rPr lang="zh-CN" altLang="en-US" sz="1400" dirty="0">
                <a:latin typeface="+mn-lt"/>
              </a:rPr>
              <a:t> </a:t>
            </a:r>
            <a:r>
              <a:rPr lang="en-US" altLang="zh-CN" sz="1400" dirty="0">
                <a:latin typeface="+mn-lt"/>
              </a:rPr>
              <a:t>can</a:t>
            </a:r>
            <a:r>
              <a:rPr lang="zh-CN" altLang="en-US" sz="1400" dirty="0">
                <a:latin typeface="+mn-lt"/>
              </a:rPr>
              <a:t> </a:t>
            </a:r>
            <a:r>
              <a:rPr lang="en-US" altLang="zh-CN" sz="1400" dirty="0">
                <a:latin typeface="+mn-lt"/>
              </a:rPr>
              <a:t>share</a:t>
            </a:r>
            <a:r>
              <a:rPr lang="zh-CN" altLang="en-US" sz="1400" dirty="0">
                <a:latin typeface="+mn-lt"/>
              </a:rPr>
              <a:t> </a:t>
            </a:r>
            <a:r>
              <a:rPr lang="en-US" altLang="zh-CN" sz="1400" dirty="0">
                <a:latin typeface="+mn-lt"/>
              </a:rPr>
              <a:t>something</a:t>
            </a:r>
            <a:r>
              <a:rPr lang="zh-CN" altLang="en-US" sz="1400" dirty="0">
                <a:latin typeface="+mn-lt"/>
              </a:rPr>
              <a:t> </a:t>
            </a:r>
            <a:r>
              <a:rPr lang="en-US" altLang="zh-CN" sz="1400" dirty="0">
                <a:latin typeface="+mn-lt"/>
              </a:rPr>
              <a:t>sensitive</a:t>
            </a:r>
            <a:r>
              <a:rPr lang="zh-CN" altLang="en-US" sz="1400" dirty="0">
                <a:latin typeface="+mn-lt"/>
              </a:rPr>
              <a:t> </a:t>
            </a:r>
            <a:r>
              <a:rPr lang="en-US" altLang="zh-CN" sz="1400" dirty="0">
                <a:latin typeface="+mn-lt"/>
              </a:rPr>
              <a:t>to</a:t>
            </a:r>
            <a:r>
              <a:rPr lang="zh-CN" altLang="en-US" sz="1400" dirty="0">
                <a:latin typeface="+mn-lt"/>
              </a:rPr>
              <a:t> </a:t>
            </a:r>
            <a:r>
              <a:rPr lang="en-US" altLang="zh-CN" sz="1400" dirty="0">
                <a:latin typeface="+mn-lt"/>
              </a:rPr>
              <a:t>the</a:t>
            </a:r>
            <a:r>
              <a:rPr lang="zh-CN" altLang="en-US" sz="1400" dirty="0">
                <a:latin typeface="+mn-lt"/>
              </a:rPr>
              <a:t> </a:t>
            </a:r>
            <a:r>
              <a:rPr lang="en-US" altLang="zh-CN" sz="1400" dirty="0">
                <a:latin typeface="+mn-lt"/>
              </a:rPr>
              <a:t>public,</a:t>
            </a:r>
            <a:r>
              <a:rPr lang="zh-CN" altLang="en-US" sz="1400" dirty="0">
                <a:latin typeface="+mn-lt"/>
              </a:rPr>
              <a:t> </a:t>
            </a:r>
            <a:r>
              <a:rPr lang="en-US" altLang="zh-CN" sz="1400" dirty="0">
                <a:latin typeface="+mn-lt"/>
              </a:rPr>
              <a:t>such</a:t>
            </a:r>
            <a:r>
              <a:rPr lang="zh-CN" altLang="en-US" sz="1400" dirty="0">
                <a:latin typeface="+mn-lt"/>
              </a:rPr>
              <a:t> </a:t>
            </a:r>
            <a:r>
              <a:rPr lang="en-US" altLang="zh-CN" sz="1400" dirty="0">
                <a:latin typeface="+mn-lt"/>
              </a:rPr>
              <a:t>as</a:t>
            </a:r>
            <a:r>
              <a:rPr lang="zh-CN" altLang="en-US" sz="1400" dirty="0">
                <a:latin typeface="+mn-lt"/>
              </a:rPr>
              <a:t> </a:t>
            </a:r>
            <a:r>
              <a:rPr lang="en-US" altLang="zh-CN" sz="1400" dirty="0">
                <a:latin typeface="+mn-lt"/>
              </a:rPr>
              <a:t>the</a:t>
            </a:r>
            <a:r>
              <a:rPr lang="zh-CN" altLang="en-US" sz="1400" dirty="0">
                <a:latin typeface="+mn-lt"/>
              </a:rPr>
              <a:t> </a:t>
            </a:r>
            <a:r>
              <a:rPr lang="en-US" altLang="zh-CN" sz="1400" dirty="0">
                <a:latin typeface="+mn-lt"/>
              </a:rPr>
              <a:t>Internet,</a:t>
            </a:r>
            <a:r>
              <a:rPr lang="zh-CN" altLang="en-US" sz="1400" dirty="0">
                <a:latin typeface="+mn-lt"/>
              </a:rPr>
              <a:t> </a:t>
            </a:r>
            <a:r>
              <a:rPr lang="en-US" altLang="zh-CN" sz="1400" dirty="0">
                <a:latin typeface="+mn-lt"/>
              </a:rPr>
              <a:t>public</a:t>
            </a:r>
            <a:r>
              <a:rPr lang="zh-CN" altLang="en-US" sz="1400" dirty="0">
                <a:latin typeface="+mn-lt"/>
              </a:rPr>
              <a:t> </a:t>
            </a:r>
            <a:r>
              <a:rPr lang="en-US" altLang="zh-CN" sz="1400" dirty="0">
                <a:latin typeface="+mn-lt"/>
              </a:rPr>
              <a:t>storage</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the</a:t>
            </a:r>
            <a:r>
              <a:rPr lang="zh-CN" altLang="en-US" sz="1400" dirty="0">
                <a:latin typeface="+mn-lt"/>
              </a:rPr>
              <a:t> </a:t>
            </a:r>
            <a:r>
              <a:rPr lang="en-US" altLang="zh-CN" sz="1400" dirty="0">
                <a:latin typeface="+mn-lt"/>
              </a:rPr>
              <a:t>device</a:t>
            </a:r>
            <a:r>
              <a:rPr lang="zh-CN" altLang="en-US" sz="1400" dirty="0">
                <a:latin typeface="+mn-lt"/>
              </a:rPr>
              <a:t> </a:t>
            </a:r>
            <a:r>
              <a:rPr lang="en-US" altLang="zh-CN" sz="1400" dirty="0">
                <a:latin typeface="+mn-lt"/>
              </a:rPr>
              <a:t>(i.e.,</a:t>
            </a:r>
            <a:r>
              <a:rPr lang="zh-CN" altLang="en-US" sz="1400" dirty="0">
                <a:latin typeface="+mn-lt"/>
              </a:rPr>
              <a:t> </a:t>
            </a:r>
            <a:r>
              <a:rPr lang="en-US" altLang="zh-CN" sz="1400" dirty="0">
                <a:latin typeface="Consolas" panose="020B0609020204030204" pitchFamily="49" charset="0"/>
                <a:cs typeface="Consolas" panose="020B0609020204030204" pitchFamily="49" charset="0"/>
              </a:rPr>
              <a:t>/</a:t>
            </a:r>
            <a:r>
              <a:rPr lang="en-US" altLang="zh-CN" sz="1400" dirty="0" err="1">
                <a:latin typeface="Consolas" panose="020B0609020204030204" pitchFamily="49" charset="0"/>
                <a:cs typeface="Consolas" panose="020B0609020204030204" pitchFamily="49" charset="0"/>
              </a:rPr>
              <a:t>sdcard</a:t>
            </a:r>
            <a:r>
              <a:rPr lang="en-US" altLang="zh-CN" sz="1400" dirty="0">
                <a:latin typeface="Consolas" panose="020B0609020204030204" pitchFamily="49" charset="0"/>
                <a:cs typeface="Consolas" panose="020B0609020204030204" pitchFamily="49" charset="0"/>
              </a:rPr>
              <a:t>/</a:t>
            </a:r>
            <a:r>
              <a:rPr lang="en-US" altLang="zh-CN" sz="1400" dirty="0">
                <a:latin typeface="+mn-lt"/>
              </a:rPr>
              <a:t>),</a:t>
            </a:r>
            <a:r>
              <a:rPr lang="zh-CN" altLang="en-US" sz="1400" dirty="0">
                <a:latin typeface="+mn-lt"/>
              </a:rPr>
              <a:t> </a:t>
            </a:r>
            <a:r>
              <a:rPr lang="en-US" altLang="zh-CN" sz="1400" dirty="0">
                <a:latin typeface="+mn-lt"/>
              </a:rPr>
              <a:t>and</a:t>
            </a:r>
            <a:r>
              <a:rPr lang="zh-CN" altLang="en-US" sz="1400" dirty="0">
                <a:latin typeface="+mn-lt"/>
              </a:rPr>
              <a:t> </a:t>
            </a:r>
            <a:r>
              <a:rPr lang="en-US" altLang="zh-CN" sz="1400" dirty="0">
                <a:latin typeface="+mn-lt"/>
              </a:rPr>
              <a:t>system</a:t>
            </a:r>
            <a:r>
              <a:rPr lang="zh-CN" altLang="en-US" sz="1400" dirty="0">
                <a:latin typeface="+mn-lt"/>
              </a:rPr>
              <a:t> </a:t>
            </a:r>
            <a:r>
              <a:rPr lang="en-US" altLang="zh-CN" sz="1400" dirty="0">
                <a:latin typeface="+mn-lt"/>
              </a:rPr>
              <a:t>settings.</a:t>
            </a:r>
          </a:p>
          <a:p>
            <a:pPr marL="285750" indent="-285750">
              <a:buFont typeface="Arial" panose="020B0604020202020204" pitchFamily="34" charset="0"/>
              <a:buChar char="•"/>
            </a:pPr>
            <a:endParaRPr lang="en-US" altLang="zh-CN" sz="1000" dirty="0">
              <a:latin typeface="+mn-lt"/>
            </a:endParaRPr>
          </a:p>
          <a:p>
            <a:pPr marL="285750" indent="-285750">
              <a:buFont typeface="Arial" panose="020B0604020202020204" pitchFamily="34" charset="0"/>
              <a:buChar char="•"/>
            </a:pPr>
            <a:r>
              <a:rPr lang="en-US" altLang="zh-CN" sz="1400" dirty="0">
                <a:latin typeface="+mn-lt"/>
              </a:rPr>
              <a:t>Note</a:t>
            </a:r>
            <a:r>
              <a:rPr lang="zh-CN" altLang="en-US" sz="1400" dirty="0">
                <a:latin typeface="+mn-lt"/>
              </a:rPr>
              <a:t> </a:t>
            </a:r>
            <a:r>
              <a:rPr lang="en-US" altLang="zh-CN" sz="1400" dirty="0">
                <a:latin typeface="+mn-lt"/>
              </a:rPr>
              <a:t>that</a:t>
            </a:r>
            <a:r>
              <a:rPr lang="zh-CN" altLang="en-US" sz="1400" dirty="0">
                <a:latin typeface="+mn-lt"/>
              </a:rPr>
              <a:t> </a:t>
            </a:r>
            <a:r>
              <a:rPr lang="en-US" altLang="zh-CN" sz="1400" dirty="0">
                <a:latin typeface="+mn-lt"/>
              </a:rPr>
              <a:t>we</a:t>
            </a:r>
            <a:r>
              <a:rPr lang="zh-CN" altLang="en-US" sz="1400" dirty="0">
                <a:latin typeface="+mn-lt"/>
              </a:rPr>
              <a:t> </a:t>
            </a:r>
            <a:r>
              <a:rPr lang="en-US" altLang="zh-CN" sz="1400" dirty="0">
                <a:latin typeface="+mn-lt"/>
              </a:rPr>
              <a:t>are</a:t>
            </a:r>
            <a:r>
              <a:rPr lang="zh-CN" altLang="en-US" sz="1400" dirty="0">
                <a:latin typeface="+mn-lt"/>
              </a:rPr>
              <a:t> </a:t>
            </a:r>
            <a:r>
              <a:rPr lang="en-US" altLang="zh-CN" sz="1400" dirty="0">
                <a:latin typeface="+mn-lt"/>
              </a:rPr>
              <a:t>studying</a:t>
            </a:r>
            <a:r>
              <a:rPr lang="zh-CN" altLang="en-US" sz="1400" dirty="0">
                <a:latin typeface="+mn-lt"/>
              </a:rPr>
              <a:t> </a:t>
            </a:r>
            <a:r>
              <a:rPr lang="en-US" altLang="zh-CN" sz="1400" dirty="0">
                <a:latin typeface="+mn-lt"/>
              </a:rPr>
              <a:t>privacy</a:t>
            </a:r>
            <a:r>
              <a:rPr lang="zh-CN" altLang="en-US" sz="1400" dirty="0">
                <a:latin typeface="+mn-lt"/>
              </a:rPr>
              <a:t> </a:t>
            </a:r>
            <a:r>
              <a:rPr lang="en-US" altLang="zh-CN" sz="1400" dirty="0">
                <a:latin typeface="+mn-lt"/>
              </a:rPr>
              <a:t>preservation,</a:t>
            </a:r>
            <a:r>
              <a:rPr lang="zh-CN" altLang="en-US" sz="1400" dirty="0">
                <a:latin typeface="+mn-lt"/>
              </a:rPr>
              <a:t> </a:t>
            </a:r>
            <a:r>
              <a:rPr lang="en-US" altLang="zh-CN" sz="1400" dirty="0">
                <a:latin typeface="+mn-lt"/>
              </a:rPr>
              <a:t>that</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piece</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privacy</a:t>
            </a:r>
            <a:r>
              <a:rPr lang="zh-CN" altLang="en-US" sz="1400" dirty="0">
                <a:latin typeface="+mn-lt"/>
              </a:rPr>
              <a:t> </a:t>
            </a:r>
            <a:r>
              <a:rPr lang="en-US" altLang="zh-CN" sz="1400" dirty="0">
                <a:latin typeface="+mn-lt"/>
              </a:rPr>
              <a:t>data</a:t>
            </a:r>
            <a:r>
              <a:rPr lang="zh-CN" altLang="en-US" sz="1400" dirty="0">
                <a:latin typeface="+mn-lt"/>
              </a:rPr>
              <a:t> </a:t>
            </a:r>
            <a:r>
              <a:rPr lang="en-US" altLang="zh-CN" sz="1400" dirty="0">
                <a:latin typeface="+mn-lt"/>
              </a:rPr>
              <a:t>after</a:t>
            </a:r>
            <a:r>
              <a:rPr lang="zh-CN" altLang="en-US" sz="1400" dirty="0">
                <a:latin typeface="+mn-lt"/>
              </a:rPr>
              <a:t> </a:t>
            </a:r>
            <a:r>
              <a:rPr lang="en-US" altLang="zh-CN" sz="1400" dirty="0">
                <a:latin typeface="+mn-lt"/>
              </a:rPr>
              <a:t>hashing</a:t>
            </a:r>
            <a:r>
              <a:rPr lang="zh-CN" altLang="en-US" sz="1400" dirty="0">
                <a:latin typeface="+mn-lt"/>
              </a:rPr>
              <a:t> </a:t>
            </a:r>
            <a:r>
              <a:rPr lang="en-US" altLang="zh-CN" sz="1400" dirty="0">
                <a:latin typeface="+mn-lt"/>
              </a:rPr>
              <a:t>could</a:t>
            </a:r>
            <a:r>
              <a:rPr lang="zh-CN" altLang="en-US" sz="1400" dirty="0">
                <a:latin typeface="+mn-lt"/>
              </a:rPr>
              <a:t> </a:t>
            </a:r>
            <a:r>
              <a:rPr lang="en-US" altLang="zh-CN" sz="1400" dirty="0">
                <a:latin typeface="+mn-lt"/>
              </a:rPr>
              <a:t>still</a:t>
            </a:r>
            <a:r>
              <a:rPr lang="zh-CN" altLang="en-US" sz="1400" dirty="0">
                <a:latin typeface="+mn-lt"/>
              </a:rPr>
              <a:t> </a:t>
            </a:r>
            <a:r>
              <a:rPr lang="en-US" altLang="zh-CN" sz="1400" dirty="0">
                <a:latin typeface="+mn-lt"/>
              </a:rPr>
              <a:t>uniquely</a:t>
            </a:r>
            <a:r>
              <a:rPr lang="zh-CN" altLang="en-US" sz="1400" dirty="0">
                <a:latin typeface="+mn-lt"/>
              </a:rPr>
              <a:t> </a:t>
            </a:r>
            <a:r>
              <a:rPr lang="en-US" altLang="zh-CN" sz="1400" dirty="0">
                <a:latin typeface="+mn-lt"/>
              </a:rPr>
              <a:t>identify</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user</a:t>
            </a:r>
            <a:r>
              <a:rPr lang="zh-CN" altLang="en-US" sz="1400" dirty="0">
                <a:latin typeface="+mn-lt"/>
              </a:rPr>
              <a:t> </a:t>
            </a:r>
            <a:r>
              <a:rPr lang="en-US" altLang="zh-CN" sz="1400" dirty="0">
                <a:latin typeface="+mn-lt"/>
              </a:rPr>
              <a:t>or</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device,</a:t>
            </a:r>
            <a:r>
              <a:rPr lang="zh-CN" altLang="en-US" sz="1400" dirty="0">
                <a:latin typeface="+mn-lt"/>
              </a:rPr>
              <a:t> </a:t>
            </a:r>
            <a:r>
              <a:rPr lang="en-US" altLang="zh-CN" sz="1400" dirty="0">
                <a:latin typeface="+mn-lt"/>
              </a:rPr>
              <a:t>so</a:t>
            </a:r>
            <a:r>
              <a:rPr lang="zh-CN" altLang="en-US" sz="1400" dirty="0">
                <a:latin typeface="+mn-lt"/>
              </a:rPr>
              <a:t> </a:t>
            </a:r>
            <a:r>
              <a:rPr lang="en-US" altLang="zh-CN" sz="1400" dirty="0">
                <a:latin typeface="+mn-lt"/>
              </a:rPr>
              <a:t>we</a:t>
            </a:r>
            <a:r>
              <a:rPr lang="zh-CN" altLang="en-US" sz="1400" dirty="0">
                <a:latin typeface="+mn-lt"/>
              </a:rPr>
              <a:t> </a:t>
            </a:r>
            <a:r>
              <a:rPr lang="en-US" altLang="zh-CN" sz="1400" dirty="0">
                <a:latin typeface="+mn-lt"/>
              </a:rPr>
              <a:t>set</a:t>
            </a:r>
            <a:r>
              <a:rPr lang="zh-CN" altLang="en-US" sz="1400" dirty="0">
                <a:latin typeface="+mn-lt"/>
              </a:rPr>
              <a:t> </a:t>
            </a:r>
            <a:r>
              <a:rPr lang="en-US" altLang="zh-CN" sz="1400" dirty="0">
                <a:latin typeface="+mn-lt"/>
              </a:rPr>
              <a:t>no</a:t>
            </a:r>
            <a:r>
              <a:rPr lang="zh-CN" altLang="en-US" sz="1400" dirty="0">
                <a:latin typeface="+mn-lt"/>
              </a:rPr>
              <a:t> </a:t>
            </a:r>
            <a:r>
              <a:rPr lang="en-US" altLang="zh-CN" sz="1400" dirty="0">
                <a:latin typeface="+mn-lt"/>
              </a:rPr>
              <a:t>sanitization</a:t>
            </a:r>
            <a:r>
              <a:rPr lang="zh-CN" altLang="en-US" sz="1400" dirty="0">
                <a:latin typeface="+mn-lt"/>
              </a:rPr>
              <a:t> </a:t>
            </a:r>
            <a:r>
              <a:rPr lang="en-US" altLang="zh-CN" sz="1400" dirty="0">
                <a:latin typeface="+mn-lt"/>
              </a:rPr>
              <a:t>roles.</a:t>
            </a:r>
          </a:p>
          <a:p>
            <a:pPr marL="285750" indent="-285750">
              <a:buFont typeface="Arial" panose="020B0604020202020204" pitchFamily="34" charset="0"/>
              <a:buChar char="•"/>
            </a:pPr>
            <a:endParaRPr lang="en-US" sz="1000" dirty="0">
              <a:latin typeface="+mn-lt"/>
            </a:endParaRPr>
          </a:p>
          <a:p>
            <a:pPr marL="285750" indent="-285750">
              <a:buFont typeface="Arial" panose="020B0604020202020204" pitchFamily="34" charset="0"/>
              <a:buChar char="•"/>
            </a:pPr>
            <a:r>
              <a:rPr lang="en-US" altLang="zh-CN" sz="1400" dirty="0">
                <a:latin typeface="+mn-lt"/>
              </a:rPr>
              <a:t>Then</a:t>
            </a:r>
            <a:r>
              <a:rPr lang="zh-CN" altLang="en-US" sz="1400" dirty="0">
                <a:latin typeface="+mn-lt"/>
              </a:rPr>
              <a:t> </a:t>
            </a:r>
            <a:r>
              <a:rPr lang="en-US" altLang="zh-CN" sz="1400" dirty="0">
                <a:latin typeface="+mn-lt"/>
              </a:rPr>
              <a:t>we</a:t>
            </a:r>
            <a:r>
              <a:rPr lang="zh-CN" altLang="en-US" sz="1400" dirty="0">
                <a:latin typeface="+mn-lt"/>
              </a:rPr>
              <a:t> </a:t>
            </a:r>
            <a:r>
              <a:rPr lang="en-US" altLang="zh-CN" sz="1400" dirty="0">
                <a:latin typeface="+mn-lt"/>
              </a:rPr>
              <a:t>use</a:t>
            </a:r>
            <a:r>
              <a:rPr lang="zh-CN" altLang="en-US" sz="1400" dirty="0">
                <a:latin typeface="+mn-lt"/>
              </a:rPr>
              <a:t> </a:t>
            </a:r>
            <a:r>
              <a:rPr lang="en-US" altLang="zh-CN" sz="1400" dirty="0">
                <a:latin typeface="+mn-lt"/>
              </a:rPr>
              <a:t>an</a:t>
            </a:r>
            <a:r>
              <a:rPr lang="zh-CN" altLang="en-US" sz="1400" dirty="0">
                <a:latin typeface="+mn-lt"/>
              </a:rPr>
              <a:t> </a:t>
            </a:r>
            <a:r>
              <a:rPr lang="en-US" altLang="zh-CN" sz="1400" dirty="0">
                <a:latin typeface="+mn-lt"/>
              </a:rPr>
              <a:t>off-the-shelf</a:t>
            </a:r>
            <a:r>
              <a:rPr lang="zh-CN" altLang="en-US" sz="1400" dirty="0">
                <a:latin typeface="+mn-lt"/>
              </a:rPr>
              <a:t> </a:t>
            </a:r>
            <a:r>
              <a:rPr lang="en-US" altLang="zh-CN" sz="1400" dirty="0">
                <a:latin typeface="+mn-lt"/>
              </a:rPr>
              <a:t>static</a:t>
            </a:r>
            <a:r>
              <a:rPr lang="zh-CN" altLang="en-US" sz="1400" dirty="0">
                <a:latin typeface="+mn-lt"/>
              </a:rPr>
              <a:t> </a:t>
            </a:r>
            <a:r>
              <a:rPr lang="en-US" altLang="zh-CN" sz="1400" dirty="0">
                <a:latin typeface="+mn-lt"/>
              </a:rPr>
              <a:t>taint</a:t>
            </a:r>
            <a:r>
              <a:rPr lang="zh-CN" altLang="en-US" sz="1400" dirty="0">
                <a:latin typeface="+mn-lt"/>
              </a:rPr>
              <a:t> </a:t>
            </a:r>
            <a:r>
              <a:rPr lang="en-US" altLang="zh-CN" sz="1400" dirty="0">
                <a:latin typeface="+mn-lt"/>
              </a:rPr>
              <a:t>analysis</a:t>
            </a:r>
            <a:r>
              <a:rPr lang="zh-CN" altLang="en-US" sz="1400" dirty="0">
                <a:latin typeface="+mn-lt"/>
              </a:rPr>
              <a:t> </a:t>
            </a:r>
            <a:r>
              <a:rPr lang="en-US" altLang="zh-CN" sz="1400" dirty="0">
                <a:latin typeface="+mn-lt"/>
              </a:rPr>
              <a:t>tool</a:t>
            </a:r>
            <a:r>
              <a:rPr lang="zh-CN" altLang="en-US" sz="1400" dirty="0">
                <a:latin typeface="+mn-lt"/>
              </a:rPr>
              <a:t> </a:t>
            </a:r>
            <a:r>
              <a:rPr lang="en-US" altLang="zh-CN" sz="1400" dirty="0">
                <a:latin typeface="+mn-lt"/>
              </a:rPr>
              <a:t>to</a:t>
            </a:r>
            <a:r>
              <a:rPr lang="zh-CN" altLang="en-US" sz="1400" dirty="0">
                <a:latin typeface="+mn-lt"/>
              </a:rPr>
              <a:t> </a:t>
            </a:r>
            <a:r>
              <a:rPr lang="en-US" altLang="zh-CN" sz="1400" dirty="0">
                <a:latin typeface="+mn-lt"/>
              </a:rPr>
              <a:t>analysis</a:t>
            </a:r>
            <a:r>
              <a:rPr lang="zh-CN" altLang="en-US" sz="1400" dirty="0">
                <a:latin typeface="+mn-lt"/>
              </a:rPr>
              <a:t> </a:t>
            </a:r>
            <a:r>
              <a:rPr lang="en-US" altLang="zh-CN" sz="1400" dirty="0">
                <a:latin typeface="+mn-lt"/>
              </a:rPr>
              <a:t>different</a:t>
            </a:r>
            <a:r>
              <a:rPr lang="zh-CN" altLang="en-US" sz="1400" dirty="0">
                <a:latin typeface="+mn-lt"/>
              </a:rPr>
              <a:t> </a:t>
            </a:r>
            <a:r>
              <a:rPr lang="en-US" altLang="zh-CN" sz="1400" dirty="0">
                <a:latin typeface="+mn-lt"/>
              </a:rPr>
              <a:t>SDKs,</a:t>
            </a:r>
            <a:r>
              <a:rPr lang="zh-CN" altLang="en-US" sz="1400" dirty="0">
                <a:latin typeface="+mn-lt"/>
              </a:rPr>
              <a:t> </a:t>
            </a:r>
            <a:r>
              <a:rPr lang="en-US" altLang="zh-CN" sz="1400" dirty="0">
                <a:latin typeface="+mn-lt"/>
              </a:rPr>
              <a:t>and</a:t>
            </a:r>
            <a:r>
              <a:rPr lang="zh-CN" altLang="en-US" sz="1400" dirty="0">
                <a:latin typeface="+mn-lt"/>
              </a:rPr>
              <a:t> </a:t>
            </a:r>
            <a:r>
              <a:rPr lang="en-US" altLang="zh-CN" sz="1400" dirty="0">
                <a:latin typeface="+mn-lt"/>
              </a:rPr>
              <a:t>flag</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privacy</a:t>
            </a:r>
            <a:r>
              <a:rPr lang="zh-CN" altLang="en-US" sz="1400" dirty="0">
                <a:latin typeface="+mn-lt"/>
              </a:rPr>
              <a:t> </a:t>
            </a:r>
            <a:r>
              <a:rPr lang="en-US" altLang="zh-CN" sz="1400" dirty="0">
                <a:latin typeface="+mn-lt"/>
              </a:rPr>
              <a:t>leakage</a:t>
            </a:r>
            <a:r>
              <a:rPr lang="zh-CN" altLang="en-US" sz="1400" dirty="0">
                <a:latin typeface="+mn-lt"/>
              </a:rPr>
              <a:t> </a:t>
            </a:r>
            <a:r>
              <a:rPr lang="en-US" altLang="zh-CN" sz="1400" dirty="0">
                <a:latin typeface="+mn-lt"/>
              </a:rPr>
              <a:t>incident</a:t>
            </a:r>
            <a:r>
              <a:rPr lang="zh-CN" altLang="en-US" sz="1400" dirty="0">
                <a:latin typeface="+mn-lt"/>
              </a:rPr>
              <a:t> </a:t>
            </a:r>
            <a:r>
              <a:rPr lang="en-US" altLang="zh-CN" sz="1400" dirty="0">
                <a:latin typeface="+mn-lt"/>
              </a:rPr>
              <a:t>if</a:t>
            </a:r>
            <a:r>
              <a:rPr lang="zh-CN" altLang="en-US" sz="1400" dirty="0">
                <a:latin typeface="+mn-lt"/>
              </a:rPr>
              <a:t> </a:t>
            </a:r>
            <a:r>
              <a:rPr lang="en-US" altLang="zh-CN" sz="1400" dirty="0">
                <a:latin typeface="+mn-lt"/>
              </a:rPr>
              <a:t>we</a:t>
            </a:r>
            <a:r>
              <a:rPr lang="zh-CN" altLang="en-US" sz="1400" dirty="0">
                <a:latin typeface="+mn-lt"/>
              </a:rPr>
              <a:t> </a:t>
            </a:r>
            <a:r>
              <a:rPr lang="en-US" altLang="zh-CN" sz="1400" dirty="0">
                <a:latin typeface="+mn-lt"/>
              </a:rPr>
              <a:t>can</a:t>
            </a:r>
            <a:r>
              <a:rPr lang="zh-CN" altLang="en-US" sz="1400" dirty="0">
                <a:latin typeface="+mn-lt"/>
              </a:rPr>
              <a:t> </a:t>
            </a:r>
            <a:r>
              <a:rPr lang="en-US" altLang="zh-CN" sz="1400" dirty="0">
                <a:latin typeface="+mn-lt"/>
              </a:rPr>
              <a:t>find</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tainted</a:t>
            </a:r>
            <a:r>
              <a:rPr lang="zh-CN" altLang="en-US" sz="1400" dirty="0">
                <a:latin typeface="+mn-lt"/>
              </a:rPr>
              <a:t> </a:t>
            </a:r>
            <a:r>
              <a:rPr lang="en-US" altLang="zh-CN" sz="1400" dirty="0">
                <a:latin typeface="+mn-lt"/>
              </a:rPr>
              <a:t>data</a:t>
            </a:r>
            <a:r>
              <a:rPr lang="zh-CN" altLang="en-US" sz="1400" dirty="0">
                <a:latin typeface="+mn-lt"/>
              </a:rPr>
              <a:t> </a:t>
            </a:r>
            <a:r>
              <a:rPr lang="en-US" altLang="zh-CN" sz="1400" dirty="0">
                <a:latin typeface="+mn-lt"/>
              </a:rPr>
              <a:t>flow.</a:t>
            </a:r>
            <a:endParaRPr lang="en-US" sz="1400" dirty="0">
              <a:latin typeface="+mn-lt"/>
            </a:endParaRPr>
          </a:p>
        </p:txBody>
      </p:sp>
      <p:sp>
        <p:nvSpPr>
          <p:cNvPr id="8" name="TextBox 7">
            <a:extLst>
              <a:ext uri="{FF2B5EF4-FFF2-40B4-BE49-F238E27FC236}">
                <a16:creationId xmlns:a16="http://schemas.microsoft.com/office/drawing/2014/main" id="{314A0407-2DEA-7243-CED0-43F20893A63F}"/>
              </a:ext>
            </a:extLst>
          </p:cNvPr>
          <p:cNvSpPr txBox="1"/>
          <p:nvPr/>
        </p:nvSpPr>
        <p:spPr>
          <a:xfrm>
            <a:off x="405515" y="4591797"/>
            <a:ext cx="7859291" cy="400110"/>
          </a:xfrm>
          <a:prstGeom prst="rect">
            <a:avLst/>
          </a:prstGeom>
          <a:noFill/>
        </p:spPr>
        <p:txBody>
          <a:bodyPr wrap="square">
            <a:spAutoFit/>
          </a:bodyPr>
          <a:lstStyle/>
          <a:p>
            <a:r>
              <a:rPr lang="en-GB" sz="1000" i="1" dirty="0">
                <a:solidFill>
                  <a:srgbClr val="000000"/>
                </a:solidFill>
                <a:effectLst/>
                <a:latin typeface="Arial" panose="020B0604020202020204" pitchFamily="34" charset="0"/>
                <a:cs typeface="Arial" panose="020B0604020202020204" pitchFamily="34" charset="0"/>
              </a:rPr>
              <a:t>M. H. Meng, C. Yan, Y. Hao, Q. Zhang, Z. Wang, K. Wang, S. G. Teo, G. Bai, and J. S. Dong, “A</a:t>
            </a:r>
            <a:r>
              <a:rPr lang="zh-CN" altLang="en-US" sz="1000" i="1" dirty="0">
                <a:solidFill>
                  <a:srgbClr val="000000"/>
                </a:solidFill>
                <a:effectLst/>
                <a:latin typeface="Arial" panose="020B0604020202020204" pitchFamily="34" charset="0"/>
                <a:cs typeface="Arial" panose="020B0604020202020204" pitchFamily="34" charset="0"/>
              </a:rPr>
              <a:t> </a:t>
            </a:r>
            <a:r>
              <a:rPr lang="en-GB" sz="1000" i="1" dirty="0">
                <a:solidFill>
                  <a:srgbClr val="000000"/>
                </a:solidFill>
                <a:effectLst/>
                <a:latin typeface="Arial" panose="020B0604020202020204" pitchFamily="34" charset="0"/>
                <a:cs typeface="Arial" panose="020B0604020202020204" pitchFamily="34" charset="0"/>
              </a:rPr>
              <a:t>large-scale privacy assessment of android third-party </a:t>
            </a:r>
            <a:r>
              <a:rPr lang="en-GB" sz="1000" i="1" dirty="0" err="1">
                <a:solidFill>
                  <a:srgbClr val="000000"/>
                </a:solidFill>
                <a:effectLst/>
                <a:latin typeface="Arial" panose="020B0604020202020204" pitchFamily="34" charset="0"/>
                <a:cs typeface="Arial" panose="020B0604020202020204" pitchFamily="34" charset="0"/>
              </a:rPr>
              <a:t>sdks</a:t>
            </a:r>
            <a:r>
              <a:rPr lang="en-GB" sz="1000" i="1" dirty="0">
                <a:solidFill>
                  <a:srgbClr val="000000"/>
                </a:solidFill>
                <a:effectLst/>
                <a:latin typeface="Arial" panose="020B0604020202020204" pitchFamily="34" charset="0"/>
                <a:cs typeface="Arial" panose="020B0604020202020204" pitchFamily="34" charset="0"/>
              </a:rPr>
              <a:t>,” </a:t>
            </a:r>
            <a:r>
              <a:rPr lang="en-GB" sz="1000" i="1" dirty="0" err="1">
                <a:solidFill>
                  <a:srgbClr val="000000"/>
                </a:solidFill>
                <a:effectLst/>
                <a:latin typeface="Arial" panose="020B0604020202020204" pitchFamily="34" charset="0"/>
                <a:cs typeface="Arial" panose="020B0604020202020204" pitchFamily="34" charset="0"/>
              </a:rPr>
              <a:t>arXiv</a:t>
            </a:r>
            <a:r>
              <a:rPr lang="en-GB" sz="1000" i="1" dirty="0">
                <a:solidFill>
                  <a:srgbClr val="000000"/>
                </a:solidFill>
                <a:effectLst/>
                <a:latin typeface="Arial" panose="020B0604020202020204" pitchFamily="34" charset="0"/>
                <a:cs typeface="Arial" panose="020B0604020202020204" pitchFamily="34" charset="0"/>
              </a:rPr>
              <a:t> preprint arXiv:2409.10411, 2024.</a:t>
            </a:r>
          </a:p>
        </p:txBody>
      </p:sp>
    </p:spTree>
    <p:extLst>
      <p:ext uri="{BB962C8B-B14F-4D97-AF65-F5344CB8AC3E}">
        <p14:creationId xmlns:p14="http://schemas.microsoft.com/office/powerpoint/2010/main" val="2793235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6F4AB-5CCA-FD3B-11FB-81D216CF68C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D1AAB41-7CD8-6C03-720C-22484B67FECE}"/>
              </a:ext>
            </a:extLst>
          </p:cNvPr>
          <p:cNvSpPr>
            <a:spLocks noGrp="1"/>
          </p:cNvSpPr>
          <p:nvPr>
            <p:ph type="sldNum" sz="quarter" idx="11"/>
          </p:nvPr>
        </p:nvSpPr>
        <p:spPr/>
        <p:txBody>
          <a:bodyPr/>
          <a:lstStyle/>
          <a:p>
            <a:fld id="{CE58CB1E-F828-4F11-99E0-327109AF9DA4}" type="slidenum">
              <a:rPr lang="de-DE" smtClean="0"/>
              <a:pPr/>
              <a:t>45</a:t>
            </a:fld>
            <a:endParaRPr lang="de-DE" dirty="0"/>
          </a:p>
        </p:txBody>
      </p:sp>
      <p:sp>
        <p:nvSpPr>
          <p:cNvPr id="5" name="Title 4">
            <a:extLst>
              <a:ext uri="{FF2B5EF4-FFF2-40B4-BE49-F238E27FC236}">
                <a16:creationId xmlns:a16="http://schemas.microsoft.com/office/drawing/2014/main" id="{A37D81F7-0729-D629-4FF5-4BE667F050ED}"/>
              </a:ext>
            </a:extLst>
          </p:cNvPr>
          <p:cNvSpPr>
            <a:spLocks noGrp="1"/>
          </p:cNvSpPr>
          <p:nvPr>
            <p:ph type="title"/>
          </p:nvPr>
        </p:nvSpPr>
        <p:spPr>
          <a:xfrm>
            <a:off x="1016455" y="419330"/>
            <a:ext cx="6942212" cy="360291"/>
          </a:xfrm>
        </p:spPr>
        <p:txBody>
          <a:bodyPr/>
          <a:lstStyle/>
          <a:p>
            <a:r>
              <a:rPr lang="en-US" altLang="zh-CN" sz="1800" b="1" dirty="0">
                <a:latin typeface="Arial" panose="020B0604020202020204" pitchFamily="34" charset="0"/>
                <a:cs typeface="Arial" panose="020B0604020202020204" pitchFamily="34" charset="0"/>
              </a:rPr>
              <a:t>Leveraging</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taint</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analysis</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for</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privacy</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preservation</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assessment</a:t>
            </a:r>
            <a:endParaRPr lang="en-US" sz="2000" b="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50774EBF-6B20-7675-BF14-8E656504AB89}"/>
              </a:ext>
            </a:extLst>
          </p:cNvPr>
          <p:cNvSpPr>
            <a:spLocks noGrp="1"/>
          </p:cNvSpPr>
          <p:nvPr>
            <p:ph idx="1"/>
          </p:nvPr>
        </p:nvSpPr>
        <p:spPr>
          <a:xfrm>
            <a:off x="1016455" y="779621"/>
            <a:ext cx="6637412" cy="380810"/>
          </a:xfrm>
        </p:spPr>
        <p:txBody>
          <a:bodyPr/>
          <a:lstStyle/>
          <a:p>
            <a:r>
              <a:rPr lang="en-US" altLang="zh-CN"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A</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large</a:t>
            </a:r>
            <a:r>
              <a:rPr lang="en-US" altLang="zh-CN" kern="100" dirty="0">
                <a:latin typeface="Arial" panose="020B0604020202020204" pitchFamily="34" charset="0"/>
                <a:ea typeface="DengXian" panose="02010600030101010101" pitchFamily="2" charset="-122"/>
                <a:cs typeface="Arial" panose="020B0604020202020204" pitchFamily="34" charset="0"/>
              </a:rPr>
              <a:t>-scale</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privacy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assessment</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for</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Android</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third-party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SDKs</a:t>
            </a:r>
            <a:endParaRPr lang="en-US" altLang="zh-CN"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4" name="Picture 2" descr="Android - Free social media icons">
            <a:extLst>
              <a:ext uri="{FF2B5EF4-FFF2-40B4-BE49-F238E27FC236}">
                <a16:creationId xmlns:a16="http://schemas.microsoft.com/office/drawing/2014/main" id="{E71C76C7-DC68-7B52-12B6-D4A0A1884E4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6084" y="451573"/>
            <a:ext cx="629606" cy="629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6952E5F-E0D8-B57D-A501-3F6682371274}"/>
              </a:ext>
            </a:extLst>
          </p:cNvPr>
          <p:cNvSpPr txBox="1"/>
          <p:nvPr/>
        </p:nvSpPr>
        <p:spPr>
          <a:xfrm>
            <a:off x="470516" y="1349057"/>
            <a:ext cx="7859291" cy="1661993"/>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CN" sz="1050" dirty="0">
                <a:latin typeface="+mn-lt"/>
              </a:rPr>
              <a:t>We</a:t>
            </a:r>
            <a:r>
              <a:rPr lang="zh-CN" altLang="en-US" sz="1050" dirty="0">
                <a:latin typeface="+mn-lt"/>
              </a:rPr>
              <a:t> </a:t>
            </a:r>
            <a:r>
              <a:rPr lang="en-US" altLang="zh-CN" sz="1050" dirty="0">
                <a:latin typeface="+mn-lt"/>
              </a:rPr>
              <a:t>can</a:t>
            </a:r>
            <a:r>
              <a:rPr lang="zh-CN" altLang="en-US" sz="1050" dirty="0">
                <a:latin typeface="+mn-lt"/>
              </a:rPr>
              <a:t> </a:t>
            </a:r>
            <a:r>
              <a:rPr lang="en-US" altLang="zh-CN" sz="1050" dirty="0">
                <a:latin typeface="+mn-lt"/>
              </a:rPr>
              <a:t>maintain</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pool</a:t>
            </a:r>
            <a:r>
              <a:rPr lang="zh-CN" altLang="en-US" sz="1050" dirty="0">
                <a:latin typeface="+mn-lt"/>
              </a:rPr>
              <a:t> </a:t>
            </a:r>
            <a:r>
              <a:rPr lang="en-US" altLang="zh-CN" sz="1050" dirty="0">
                <a:latin typeface="+mn-lt"/>
              </a:rPr>
              <a:t>of</a:t>
            </a:r>
            <a:r>
              <a:rPr lang="zh-CN" altLang="en-US" sz="1050" dirty="0">
                <a:latin typeface="+mn-lt"/>
              </a:rPr>
              <a:t> </a:t>
            </a:r>
            <a:r>
              <a:rPr lang="en-US" altLang="zh-CN" sz="1050" dirty="0">
                <a:latin typeface="+mn-lt"/>
              </a:rPr>
              <a:t>API</a:t>
            </a:r>
            <a:r>
              <a:rPr lang="zh-CN" altLang="en-US" sz="1050" dirty="0">
                <a:latin typeface="+mn-lt"/>
              </a:rPr>
              <a:t> </a:t>
            </a:r>
            <a:r>
              <a:rPr lang="en-US" altLang="zh-CN" sz="1050" dirty="0">
                <a:latin typeface="+mn-lt"/>
              </a:rPr>
              <a:t>methods</a:t>
            </a:r>
            <a:r>
              <a:rPr lang="zh-CN" altLang="en-US" sz="1050" dirty="0">
                <a:latin typeface="+mn-lt"/>
              </a:rPr>
              <a:t> </a:t>
            </a:r>
            <a:r>
              <a:rPr lang="en-US" altLang="zh-CN" sz="1050" dirty="0">
                <a:latin typeface="+mn-lt"/>
              </a:rPr>
              <a:t>that</a:t>
            </a:r>
            <a:r>
              <a:rPr lang="zh-CN" altLang="en-US" sz="1050" dirty="0">
                <a:latin typeface="+mn-lt"/>
              </a:rPr>
              <a:t> </a:t>
            </a:r>
            <a:r>
              <a:rPr lang="en-US" altLang="zh-CN" sz="1050" dirty="0">
                <a:latin typeface="+mn-lt"/>
              </a:rPr>
              <a:t>can</a:t>
            </a:r>
            <a:r>
              <a:rPr lang="zh-CN" altLang="en-US" sz="1050" dirty="0">
                <a:latin typeface="+mn-lt"/>
              </a:rPr>
              <a:t> </a:t>
            </a:r>
            <a:r>
              <a:rPr lang="en-US" altLang="zh-CN" sz="1050" dirty="0">
                <a:latin typeface="+mn-lt"/>
              </a:rPr>
              <a:t>be</a:t>
            </a:r>
            <a:r>
              <a:rPr lang="zh-CN" altLang="en-US" sz="1050" dirty="0">
                <a:latin typeface="+mn-lt"/>
              </a:rPr>
              <a:t> </a:t>
            </a:r>
            <a:r>
              <a:rPr lang="en-US" altLang="zh-CN" sz="1050" dirty="0">
                <a:latin typeface="+mn-lt"/>
              </a:rPr>
              <a:t>used</a:t>
            </a:r>
            <a:r>
              <a:rPr lang="zh-CN" altLang="en-US" sz="1050" dirty="0">
                <a:latin typeface="+mn-lt"/>
              </a:rPr>
              <a:t> </a:t>
            </a:r>
            <a:r>
              <a:rPr lang="en-US" altLang="zh-CN" sz="1050" dirty="0">
                <a:latin typeface="+mn-lt"/>
              </a:rPr>
              <a:t>by</a:t>
            </a:r>
            <a:r>
              <a:rPr lang="zh-CN" altLang="en-US" sz="1050" dirty="0">
                <a:latin typeface="+mn-lt"/>
              </a:rPr>
              <a:t> </a:t>
            </a:r>
            <a:r>
              <a:rPr lang="en-US" altLang="zh-CN" sz="1050" dirty="0">
                <a:latin typeface="+mn-lt"/>
              </a:rPr>
              <a:t>third-party</a:t>
            </a:r>
            <a:r>
              <a:rPr lang="zh-CN" altLang="en-US" sz="1050" dirty="0">
                <a:latin typeface="+mn-lt"/>
              </a:rPr>
              <a:t> </a:t>
            </a:r>
            <a:r>
              <a:rPr lang="en-US" altLang="zh-CN" sz="1050" dirty="0">
                <a:latin typeface="+mn-lt"/>
              </a:rPr>
              <a:t>SDKs/apps</a:t>
            </a:r>
            <a:r>
              <a:rPr lang="zh-CN" altLang="en-US" sz="1050" dirty="0">
                <a:latin typeface="+mn-lt"/>
              </a:rPr>
              <a:t> </a:t>
            </a:r>
            <a:r>
              <a:rPr lang="en-US" altLang="zh-CN" sz="1050" dirty="0">
                <a:latin typeface="+mn-lt"/>
              </a:rPr>
              <a:t>to</a:t>
            </a:r>
            <a:r>
              <a:rPr lang="zh-CN" altLang="en-US" sz="1050" dirty="0">
                <a:latin typeface="+mn-lt"/>
              </a:rPr>
              <a:t> </a:t>
            </a:r>
            <a:r>
              <a:rPr lang="en-US" altLang="zh-CN" sz="1050" dirty="0">
                <a:latin typeface="+mn-lt"/>
              </a:rPr>
              <a:t>read</a:t>
            </a:r>
            <a:r>
              <a:rPr lang="zh-CN" altLang="en-US" sz="1050" dirty="0">
                <a:latin typeface="+mn-lt"/>
              </a:rPr>
              <a:t> </a:t>
            </a:r>
            <a:r>
              <a:rPr lang="en-US" altLang="zh-CN" sz="1050" dirty="0">
                <a:latin typeface="+mn-lt"/>
              </a:rPr>
              <a:t>privacy-sensitive</a:t>
            </a:r>
            <a:r>
              <a:rPr lang="zh-CN" altLang="en-US" sz="1050" dirty="0">
                <a:latin typeface="+mn-lt"/>
              </a:rPr>
              <a:t> </a:t>
            </a:r>
            <a:r>
              <a:rPr lang="en-US" altLang="zh-CN" sz="1050" dirty="0">
                <a:latin typeface="+mn-lt"/>
              </a:rPr>
              <a:t>data,</a:t>
            </a:r>
            <a:r>
              <a:rPr lang="zh-CN" altLang="en-US" sz="1050" dirty="0">
                <a:latin typeface="+mn-lt"/>
              </a:rPr>
              <a:t> </a:t>
            </a:r>
            <a:r>
              <a:rPr lang="en-US" altLang="zh-CN" sz="1050" dirty="0">
                <a:latin typeface="+mn-lt"/>
              </a:rPr>
              <a:t>e.g.,</a:t>
            </a:r>
            <a:r>
              <a:rPr lang="zh-CN" altLang="en-US" sz="1050" dirty="0">
                <a:latin typeface="+mn-lt"/>
              </a:rPr>
              <a:t> </a:t>
            </a:r>
            <a:r>
              <a:rPr lang="en-US" altLang="zh-CN" sz="1050" dirty="0" err="1">
                <a:latin typeface="Consolas" panose="020B0609020204030204" pitchFamily="49" charset="0"/>
                <a:cs typeface="Consolas" panose="020B0609020204030204" pitchFamily="49" charset="0"/>
              </a:rPr>
              <a:t>getImei</a:t>
            </a:r>
            <a:r>
              <a:rPr lang="en-US" altLang="zh-CN" sz="1050" dirty="0">
                <a:latin typeface="Consolas" panose="020B0609020204030204" pitchFamily="49" charset="0"/>
                <a:cs typeface="Consolas" panose="020B0609020204030204" pitchFamily="49" charset="0"/>
              </a:rPr>
              <a:t>()</a:t>
            </a:r>
            <a:r>
              <a:rPr lang="en-US" altLang="zh-CN" sz="1050" dirty="0">
                <a:latin typeface="+mn-lt"/>
              </a:rPr>
              <a:t>,</a:t>
            </a:r>
            <a:r>
              <a:rPr lang="zh-CN" altLang="en-US" sz="1050" dirty="0">
                <a:latin typeface="+mn-lt"/>
              </a:rPr>
              <a:t> </a:t>
            </a:r>
            <a:r>
              <a:rPr lang="en-US" altLang="zh-CN" sz="1050" dirty="0" err="1">
                <a:latin typeface="Consolas" panose="020B0609020204030204" pitchFamily="49" charset="0"/>
                <a:cs typeface="Consolas" panose="020B0609020204030204" pitchFamily="49" charset="0"/>
              </a:rPr>
              <a:t>getLocation</a:t>
            </a:r>
            <a:r>
              <a:rPr lang="en-US" altLang="zh-CN" sz="1050" dirty="0">
                <a:latin typeface="Consolas" panose="020B0609020204030204" pitchFamily="49" charset="0"/>
                <a:cs typeface="Consolas" panose="020B0609020204030204" pitchFamily="49" charset="0"/>
              </a:rPr>
              <a:t>()</a:t>
            </a:r>
            <a:r>
              <a:rPr lang="en-US" altLang="zh-CN" sz="1050" dirty="0">
                <a:latin typeface="+mn-lt"/>
              </a:rPr>
              <a:t>,</a:t>
            </a:r>
            <a:r>
              <a:rPr lang="zh-CN" altLang="en-US" sz="1050" dirty="0">
                <a:latin typeface="+mn-lt"/>
              </a:rPr>
              <a:t> </a:t>
            </a:r>
            <a:r>
              <a:rPr lang="en-US" altLang="zh-CN" sz="1050" dirty="0" err="1">
                <a:latin typeface="Consolas" panose="020B0609020204030204" pitchFamily="49" charset="0"/>
                <a:cs typeface="Consolas" panose="020B0609020204030204" pitchFamily="49" charset="0"/>
              </a:rPr>
              <a:t>getSerial</a:t>
            </a:r>
            <a:r>
              <a:rPr lang="en-US" altLang="zh-CN" sz="1050" dirty="0">
                <a:latin typeface="Consolas" panose="020B0609020204030204" pitchFamily="49" charset="0"/>
                <a:cs typeface="Consolas" panose="020B0609020204030204" pitchFamily="49" charset="0"/>
              </a:rPr>
              <a:t>()</a:t>
            </a:r>
            <a:r>
              <a:rPr lang="en-US" altLang="zh-CN" sz="1050" dirty="0">
                <a:latin typeface="+mn-lt"/>
              </a:rPr>
              <a:t>,</a:t>
            </a:r>
            <a:r>
              <a:rPr lang="zh-CN" altLang="en-US" sz="1050" dirty="0">
                <a:latin typeface="+mn-lt"/>
              </a:rPr>
              <a:t> </a:t>
            </a:r>
            <a:r>
              <a:rPr lang="en-US" altLang="zh-CN" sz="1050" dirty="0">
                <a:latin typeface="+mn-lt"/>
              </a:rPr>
              <a:t>etc.</a:t>
            </a:r>
            <a:endParaRPr lang="en-US" altLang="zh-CN" sz="800" dirty="0">
              <a:latin typeface="+mn-lt"/>
            </a:endParaRPr>
          </a:p>
          <a:p>
            <a:pPr marL="285750" indent="-285750">
              <a:buFont typeface="Arial" panose="020B0604020202020204" pitchFamily="34" charset="0"/>
              <a:buChar char="•"/>
            </a:pPr>
            <a:endParaRPr lang="en-US" altLang="zh-CN" sz="800" dirty="0">
              <a:latin typeface="+mn-lt"/>
            </a:endParaRPr>
          </a:p>
          <a:p>
            <a:pPr marL="285750" indent="-285750">
              <a:buFont typeface="Arial" panose="020B0604020202020204" pitchFamily="34" charset="0"/>
              <a:buChar char="•"/>
            </a:pPr>
            <a:r>
              <a:rPr lang="en-US" altLang="zh-CN" sz="1050" dirty="0">
                <a:latin typeface="+mn-lt"/>
              </a:rPr>
              <a:t>We</a:t>
            </a:r>
            <a:r>
              <a:rPr lang="zh-CN" altLang="en-US" sz="1050" dirty="0">
                <a:latin typeface="+mn-lt"/>
              </a:rPr>
              <a:t> </a:t>
            </a:r>
            <a:r>
              <a:rPr lang="en-US" altLang="zh-CN" sz="1050" dirty="0">
                <a:latin typeface="+mn-lt"/>
              </a:rPr>
              <a:t>define</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list</a:t>
            </a:r>
            <a:r>
              <a:rPr lang="zh-CN" altLang="en-US" sz="1050" dirty="0">
                <a:latin typeface="+mn-lt"/>
              </a:rPr>
              <a:t> </a:t>
            </a:r>
            <a:r>
              <a:rPr lang="en-US" altLang="zh-CN" sz="1050" dirty="0">
                <a:latin typeface="+mn-lt"/>
              </a:rPr>
              <a:t>of</a:t>
            </a:r>
            <a:r>
              <a:rPr lang="zh-CN" altLang="en-US" sz="1050" dirty="0">
                <a:latin typeface="+mn-lt"/>
              </a:rPr>
              <a:t> </a:t>
            </a:r>
            <a:r>
              <a:rPr lang="en-US" altLang="zh-CN" sz="1050" dirty="0">
                <a:latin typeface="+mn-lt"/>
              </a:rPr>
              <a:t>dangerous</a:t>
            </a:r>
            <a:r>
              <a:rPr lang="zh-CN" altLang="en-US" sz="1050" dirty="0">
                <a:latin typeface="+mn-lt"/>
              </a:rPr>
              <a:t> </a:t>
            </a:r>
            <a:r>
              <a:rPr lang="en-US" altLang="zh-CN" sz="1050" dirty="0">
                <a:latin typeface="+mn-lt"/>
              </a:rPr>
              <a:t>methods</a:t>
            </a:r>
            <a:r>
              <a:rPr lang="zh-CN" altLang="en-US" sz="1050" dirty="0">
                <a:latin typeface="+mn-lt"/>
              </a:rPr>
              <a:t> </a:t>
            </a:r>
            <a:r>
              <a:rPr lang="en-US" altLang="zh-CN" sz="1050" dirty="0">
                <a:latin typeface="+mn-lt"/>
              </a:rPr>
              <a:t>that</a:t>
            </a:r>
            <a:r>
              <a:rPr lang="zh-CN" altLang="en-US" sz="1050" dirty="0">
                <a:latin typeface="+mn-lt"/>
              </a:rPr>
              <a:t> </a:t>
            </a:r>
            <a:r>
              <a:rPr lang="en-US" altLang="zh-CN" sz="1050" dirty="0">
                <a:latin typeface="+mn-lt"/>
              </a:rPr>
              <a:t>can</a:t>
            </a:r>
            <a:r>
              <a:rPr lang="zh-CN" altLang="en-US" sz="1050" dirty="0">
                <a:latin typeface="+mn-lt"/>
              </a:rPr>
              <a:t> </a:t>
            </a:r>
            <a:r>
              <a:rPr lang="en-US" altLang="zh-CN" sz="1050" dirty="0">
                <a:latin typeface="+mn-lt"/>
              </a:rPr>
              <a:t>share</a:t>
            </a:r>
            <a:r>
              <a:rPr lang="zh-CN" altLang="en-US" sz="1050" dirty="0">
                <a:latin typeface="+mn-lt"/>
              </a:rPr>
              <a:t> </a:t>
            </a:r>
            <a:r>
              <a:rPr lang="en-US" altLang="zh-CN" sz="1050" dirty="0">
                <a:latin typeface="+mn-lt"/>
              </a:rPr>
              <a:t>something</a:t>
            </a:r>
            <a:r>
              <a:rPr lang="zh-CN" altLang="en-US" sz="1050" dirty="0">
                <a:latin typeface="+mn-lt"/>
              </a:rPr>
              <a:t> </a:t>
            </a:r>
            <a:r>
              <a:rPr lang="en-US" altLang="zh-CN" sz="1050" dirty="0">
                <a:latin typeface="+mn-lt"/>
              </a:rPr>
              <a:t>sensitive</a:t>
            </a:r>
            <a:r>
              <a:rPr lang="zh-CN" altLang="en-US" sz="1050" dirty="0">
                <a:latin typeface="+mn-lt"/>
              </a:rPr>
              <a:t> </a:t>
            </a:r>
            <a:r>
              <a:rPr lang="en-US" altLang="zh-CN" sz="1050" dirty="0">
                <a:latin typeface="+mn-lt"/>
              </a:rPr>
              <a:t>to</a:t>
            </a:r>
            <a:r>
              <a:rPr lang="zh-CN" altLang="en-US" sz="1050" dirty="0">
                <a:latin typeface="+mn-lt"/>
              </a:rPr>
              <a:t> </a:t>
            </a:r>
            <a:r>
              <a:rPr lang="en-US" altLang="zh-CN" sz="1050" dirty="0">
                <a:latin typeface="+mn-lt"/>
              </a:rPr>
              <a:t>the</a:t>
            </a:r>
            <a:r>
              <a:rPr lang="zh-CN" altLang="en-US" sz="1050" dirty="0">
                <a:latin typeface="+mn-lt"/>
              </a:rPr>
              <a:t> </a:t>
            </a:r>
            <a:r>
              <a:rPr lang="en-US" altLang="zh-CN" sz="1050" dirty="0">
                <a:latin typeface="+mn-lt"/>
              </a:rPr>
              <a:t>public,</a:t>
            </a:r>
            <a:r>
              <a:rPr lang="zh-CN" altLang="en-US" sz="1050" dirty="0">
                <a:latin typeface="+mn-lt"/>
              </a:rPr>
              <a:t> </a:t>
            </a:r>
            <a:r>
              <a:rPr lang="en-US" altLang="zh-CN" sz="1050" dirty="0">
                <a:latin typeface="+mn-lt"/>
              </a:rPr>
              <a:t>such</a:t>
            </a:r>
            <a:r>
              <a:rPr lang="zh-CN" altLang="en-US" sz="1050" dirty="0">
                <a:latin typeface="+mn-lt"/>
              </a:rPr>
              <a:t> </a:t>
            </a:r>
            <a:r>
              <a:rPr lang="en-US" altLang="zh-CN" sz="1050" dirty="0">
                <a:latin typeface="+mn-lt"/>
              </a:rPr>
              <a:t>as</a:t>
            </a:r>
            <a:r>
              <a:rPr lang="zh-CN" altLang="en-US" sz="1050" dirty="0">
                <a:latin typeface="+mn-lt"/>
              </a:rPr>
              <a:t> </a:t>
            </a:r>
            <a:r>
              <a:rPr lang="en-US" altLang="zh-CN" sz="1050" dirty="0">
                <a:latin typeface="+mn-lt"/>
              </a:rPr>
              <a:t>the</a:t>
            </a:r>
            <a:r>
              <a:rPr lang="zh-CN" altLang="en-US" sz="1050" dirty="0">
                <a:latin typeface="+mn-lt"/>
              </a:rPr>
              <a:t> </a:t>
            </a:r>
            <a:r>
              <a:rPr lang="en-US" altLang="zh-CN" sz="1050" dirty="0">
                <a:latin typeface="+mn-lt"/>
              </a:rPr>
              <a:t>Internet,</a:t>
            </a:r>
            <a:r>
              <a:rPr lang="zh-CN" altLang="en-US" sz="1050" dirty="0">
                <a:latin typeface="+mn-lt"/>
              </a:rPr>
              <a:t> </a:t>
            </a:r>
            <a:r>
              <a:rPr lang="en-US" altLang="zh-CN" sz="1050" dirty="0">
                <a:latin typeface="+mn-lt"/>
              </a:rPr>
              <a:t>public</a:t>
            </a:r>
            <a:r>
              <a:rPr lang="zh-CN" altLang="en-US" sz="1050" dirty="0">
                <a:latin typeface="+mn-lt"/>
              </a:rPr>
              <a:t> </a:t>
            </a:r>
            <a:r>
              <a:rPr lang="en-US" altLang="zh-CN" sz="1050" dirty="0">
                <a:latin typeface="+mn-lt"/>
              </a:rPr>
              <a:t>storage</a:t>
            </a:r>
            <a:r>
              <a:rPr lang="zh-CN" altLang="en-US" sz="1050" dirty="0">
                <a:latin typeface="+mn-lt"/>
              </a:rPr>
              <a:t> </a:t>
            </a:r>
            <a:r>
              <a:rPr lang="en-US" altLang="zh-CN" sz="1050" dirty="0">
                <a:latin typeface="+mn-lt"/>
              </a:rPr>
              <a:t>of</a:t>
            </a:r>
            <a:r>
              <a:rPr lang="zh-CN" altLang="en-US" sz="1050" dirty="0">
                <a:latin typeface="+mn-lt"/>
              </a:rPr>
              <a:t> </a:t>
            </a:r>
            <a:r>
              <a:rPr lang="en-US" altLang="zh-CN" sz="1050" dirty="0">
                <a:latin typeface="+mn-lt"/>
              </a:rPr>
              <a:t>the</a:t>
            </a:r>
            <a:r>
              <a:rPr lang="zh-CN" altLang="en-US" sz="1050" dirty="0">
                <a:latin typeface="+mn-lt"/>
              </a:rPr>
              <a:t> </a:t>
            </a:r>
            <a:r>
              <a:rPr lang="en-US" altLang="zh-CN" sz="1050" dirty="0">
                <a:latin typeface="+mn-lt"/>
              </a:rPr>
              <a:t>device</a:t>
            </a:r>
            <a:r>
              <a:rPr lang="zh-CN" altLang="en-US" sz="1050" dirty="0">
                <a:latin typeface="+mn-lt"/>
              </a:rPr>
              <a:t> </a:t>
            </a:r>
            <a:r>
              <a:rPr lang="en-US" altLang="zh-CN" sz="1050" dirty="0">
                <a:latin typeface="+mn-lt"/>
              </a:rPr>
              <a:t>(i.e.,</a:t>
            </a:r>
            <a:r>
              <a:rPr lang="zh-CN" altLang="en-US" sz="1050" dirty="0">
                <a:latin typeface="+mn-lt"/>
              </a:rPr>
              <a:t> </a:t>
            </a:r>
            <a:r>
              <a:rPr lang="en-US" altLang="zh-CN" sz="1050" dirty="0">
                <a:latin typeface="Consolas" panose="020B0609020204030204" pitchFamily="49" charset="0"/>
                <a:cs typeface="Consolas" panose="020B0609020204030204" pitchFamily="49" charset="0"/>
              </a:rPr>
              <a:t>/</a:t>
            </a:r>
            <a:r>
              <a:rPr lang="en-US" altLang="zh-CN" sz="1050" dirty="0" err="1">
                <a:latin typeface="Consolas" panose="020B0609020204030204" pitchFamily="49" charset="0"/>
                <a:cs typeface="Consolas" panose="020B0609020204030204" pitchFamily="49" charset="0"/>
              </a:rPr>
              <a:t>sdcard</a:t>
            </a:r>
            <a:r>
              <a:rPr lang="en-US" altLang="zh-CN" sz="1050" dirty="0">
                <a:latin typeface="Consolas" panose="020B0609020204030204" pitchFamily="49" charset="0"/>
                <a:cs typeface="Consolas" panose="020B0609020204030204" pitchFamily="49" charset="0"/>
              </a:rPr>
              <a:t>/</a:t>
            </a:r>
            <a:r>
              <a:rPr lang="en-US" altLang="zh-CN" sz="1050" dirty="0">
                <a:latin typeface="+mn-lt"/>
              </a:rPr>
              <a:t>),</a:t>
            </a:r>
            <a:r>
              <a:rPr lang="zh-CN" altLang="en-US" sz="1050" dirty="0">
                <a:latin typeface="+mn-lt"/>
              </a:rPr>
              <a:t> </a:t>
            </a:r>
            <a:r>
              <a:rPr lang="en-US" altLang="zh-CN" sz="1050" dirty="0">
                <a:latin typeface="+mn-lt"/>
              </a:rPr>
              <a:t>and</a:t>
            </a:r>
            <a:r>
              <a:rPr lang="zh-CN" altLang="en-US" sz="1050" dirty="0">
                <a:latin typeface="+mn-lt"/>
              </a:rPr>
              <a:t> </a:t>
            </a:r>
            <a:r>
              <a:rPr lang="en-US" altLang="zh-CN" sz="1050" dirty="0">
                <a:latin typeface="+mn-lt"/>
              </a:rPr>
              <a:t>system</a:t>
            </a:r>
            <a:r>
              <a:rPr lang="zh-CN" altLang="en-US" sz="1050" dirty="0">
                <a:latin typeface="+mn-lt"/>
              </a:rPr>
              <a:t> </a:t>
            </a:r>
            <a:r>
              <a:rPr lang="en-US" altLang="zh-CN" sz="1050" dirty="0">
                <a:latin typeface="+mn-lt"/>
              </a:rPr>
              <a:t>settings.</a:t>
            </a:r>
          </a:p>
          <a:p>
            <a:pPr marL="285750" indent="-285750">
              <a:buFont typeface="Arial" panose="020B0604020202020204" pitchFamily="34" charset="0"/>
              <a:buChar char="•"/>
            </a:pPr>
            <a:endParaRPr lang="en-US" altLang="zh-CN" sz="700" dirty="0">
              <a:latin typeface="+mn-lt"/>
            </a:endParaRPr>
          </a:p>
          <a:p>
            <a:pPr marL="285750" indent="-285750">
              <a:buFont typeface="Arial" panose="020B0604020202020204" pitchFamily="34" charset="0"/>
              <a:buChar char="•"/>
            </a:pPr>
            <a:r>
              <a:rPr lang="en-US" altLang="zh-CN" sz="1050" dirty="0">
                <a:latin typeface="+mn-lt"/>
              </a:rPr>
              <a:t>Note</a:t>
            </a:r>
            <a:r>
              <a:rPr lang="zh-CN" altLang="en-US" sz="1050" dirty="0">
                <a:latin typeface="+mn-lt"/>
              </a:rPr>
              <a:t> </a:t>
            </a:r>
            <a:r>
              <a:rPr lang="en-US" altLang="zh-CN" sz="1050" dirty="0">
                <a:latin typeface="+mn-lt"/>
              </a:rPr>
              <a:t>that</a:t>
            </a:r>
            <a:r>
              <a:rPr lang="zh-CN" altLang="en-US" sz="1050" dirty="0">
                <a:latin typeface="+mn-lt"/>
              </a:rPr>
              <a:t> </a:t>
            </a:r>
            <a:r>
              <a:rPr lang="en-US" altLang="zh-CN" sz="1050" dirty="0">
                <a:latin typeface="+mn-lt"/>
              </a:rPr>
              <a:t>we</a:t>
            </a:r>
            <a:r>
              <a:rPr lang="zh-CN" altLang="en-US" sz="1050" dirty="0">
                <a:latin typeface="+mn-lt"/>
              </a:rPr>
              <a:t> </a:t>
            </a:r>
            <a:r>
              <a:rPr lang="en-US" altLang="zh-CN" sz="1050" dirty="0">
                <a:latin typeface="+mn-lt"/>
              </a:rPr>
              <a:t>are</a:t>
            </a:r>
            <a:r>
              <a:rPr lang="zh-CN" altLang="en-US" sz="1050" dirty="0">
                <a:latin typeface="+mn-lt"/>
              </a:rPr>
              <a:t> </a:t>
            </a:r>
            <a:r>
              <a:rPr lang="en-US" altLang="zh-CN" sz="1050" dirty="0">
                <a:latin typeface="+mn-lt"/>
              </a:rPr>
              <a:t>studying</a:t>
            </a:r>
            <a:r>
              <a:rPr lang="zh-CN" altLang="en-US" sz="1050" dirty="0">
                <a:latin typeface="+mn-lt"/>
              </a:rPr>
              <a:t> </a:t>
            </a:r>
            <a:r>
              <a:rPr lang="en-US" altLang="zh-CN" sz="1050" dirty="0">
                <a:latin typeface="+mn-lt"/>
              </a:rPr>
              <a:t>privacy</a:t>
            </a:r>
            <a:r>
              <a:rPr lang="zh-CN" altLang="en-US" sz="1050" dirty="0">
                <a:latin typeface="+mn-lt"/>
              </a:rPr>
              <a:t> </a:t>
            </a:r>
            <a:r>
              <a:rPr lang="en-US" altLang="zh-CN" sz="1050" dirty="0">
                <a:latin typeface="+mn-lt"/>
              </a:rPr>
              <a:t>preservation,</a:t>
            </a:r>
            <a:r>
              <a:rPr lang="zh-CN" altLang="en-US" sz="1050" dirty="0">
                <a:latin typeface="+mn-lt"/>
              </a:rPr>
              <a:t> </a:t>
            </a:r>
            <a:r>
              <a:rPr lang="en-US" altLang="zh-CN" sz="1050" dirty="0">
                <a:latin typeface="+mn-lt"/>
              </a:rPr>
              <a:t>that</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piece</a:t>
            </a:r>
            <a:r>
              <a:rPr lang="zh-CN" altLang="en-US" sz="1050" dirty="0">
                <a:latin typeface="+mn-lt"/>
              </a:rPr>
              <a:t> </a:t>
            </a:r>
            <a:r>
              <a:rPr lang="en-US" altLang="zh-CN" sz="1050" dirty="0">
                <a:latin typeface="+mn-lt"/>
              </a:rPr>
              <a:t>of</a:t>
            </a:r>
            <a:r>
              <a:rPr lang="zh-CN" altLang="en-US" sz="1050" dirty="0">
                <a:latin typeface="+mn-lt"/>
              </a:rPr>
              <a:t> </a:t>
            </a:r>
            <a:r>
              <a:rPr lang="en-US" altLang="zh-CN" sz="1050" dirty="0">
                <a:latin typeface="+mn-lt"/>
              </a:rPr>
              <a:t>privacy</a:t>
            </a:r>
            <a:r>
              <a:rPr lang="zh-CN" altLang="en-US" sz="1050" dirty="0">
                <a:latin typeface="+mn-lt"/>
              </a:rPr>
              <a:t> </a:t>
            </a:r>
            <a:r>
              <a:rPr lang="en-US" altLang="zh-CN" sz="1050" dirty="0">
                <a:latin typeface="+mn-lt"/>
              </a:rPr>
              <a:t>data</a:t>
            </a:r>
            <a:r>
              <a:rPr lang="zh-CN" altLang="en-US" sz="1050" dirty="0">
                <a:latin typeface="+mn-lt"/>
              </a:rPr>
              <a:t> </a:t>
            </a:r>
            <a:r>
              <a:rPr lang="en-US" altLang="zh-CN" sz="1050" dirty="0">
                <a:latin typeface="+mn-lt"/>
              </a:rPr>
              <a:t>after</a:t>
            </a:r>
            <a:r>
              <a:rPr lang="zh-CN" altLang="en-US" sz="1050" dirty="0">
                <a:latin typeface="+mn-lt"/>
              </a:rPr>
              <a:t> </a:t>
            </a:r>
            <a:r>
              <a:rPr lang="en-US" altLang="zh-CN" sz="1050" dirty="0">
                <a:latin typeface="+mn-lt"/>
              </a:rPr>
              <a:t>hashing</a:t>
            </a:r>
            <a:r>
              <a:rPr lang="zh-CN" altLang="en-US" sz="1050" dirty="0">
                <a:latin typeface="+mn-lt"/>
              </a:rPr>
              <a:t> </a:t>
            </a:r>
            <a:r>
              <a:rPr lang="en-US" altLang="zh-CN" sz="1050" dirty="0">
                <a:latin typeface="+mn-lt"/>
              </a:rPr>
              <a:t>could</a:t>
            </a:r>
            <a:r>
              <a:rPr lang="zh-CN" altLang="en-US" sz="1050" dirty="0">
                <a:latin typeface="+mn-lt"/>
              </a:rPr>
              <a:t> </a:t>
            </a:r>
            <a:r>
              <a:rPr lang="en-US" altLang="zh-CN" sz="1050" dirty="0">
                <a:latin typeface="+mn-lt"/>
              </a:rPr>
              <a:t>still</a:t>
            </a:r>
            <a:r>
              <a:rPr lang="zh-CN" altLang="en-US" sz="1050" dirty="0">
                <a:latin typeface="+mn-lt"/>
              </a:rPr>
              <a:t> </a:t>
            </a:r>
            <a:r>
              <a:rPr lang="en-US" altLang="zh-CN" sz="1050" dirty="0">
                <a:latin typeface="+mn-lt"/>
              </a:rPr>
              <a:t>uniquely</a:t>
            </a:r>
            <a:r>
              <a:rPr lang="zh-CN" altLang="en-US" sz="1050" dirty="0">
                <a:latin typeface="+mn-lt"/>
              </a:rPr>
              <a:t> </a:t>
            </a:r>
            <a:r>
              <a:rPr lang="en-US" altLang="zh-CN" sz="1050" dirty="0">
                <a:latin typeface="+mn-lt"/>
              </a:rPr>
              <a:t>identify</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user</a:t>
            </a:r>
            <a:r>
              <a:rPr lang="zh-CN" altLang="en-US" sz="1050" dirty="0">
                <a:latin typeface="+mn-lt"/>
              </a:rPr>
              <a:t> </a:t>
            </a:r>
            <a:r>
              <a:rPr lang="en-US" altLang="zh-CN" sz="1050" dirty="0">
                <a:latin typeface="+mn-lt"/>
              </a:rPr>
              <a:t>or</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device,</a:t>
            </a:r>
            <a:r>
              <a:rPr lang="zh-CN" altLang="en-US" sz="1050" dirty="0">
                <a:latin typeface="+mn-lt"/>
              </a:rPr>
              <a:t> </a:t>
            </a:r>
            <a:r>
              <a:rPr lang="en-US" altLang="zh-CN" sz="1050" dirty="0">
                <a:latin typeface="+mn-lt"/>
              </a:rPr>
              <a:t>so</a:t>
            </a:r>
            <a:r>
              <a:rPr lang="zh-CN" altLang="en-US" sz="1050" dirty="0">
                <a:latin typeface="+mn-lt"/>
              </a:rPr>
              <a:t> </a:t>
            </a:r>
            <a:r>
              <a:rPr lang="en-US" altLang="zh-CN" sz="1050" dirty="0">
                <a:latin typeface="+mn-lt"/>
              </a:rPr>
              <a:t>we</a:t>
            </a:r>
            <a:r>
              <a:rPr lang="zh-CN" altLang="en-US" sz="1050" dirty="0">
                <a:latin typeface="+mn-lt"/>
              </a:rPr>
              <a:t> </a:t>
            </a:r>
            <a:r>
              <a:rPr lang="en-US" altLang="zh-CN" sz="1050" dirty="0">
                <a:latin typeface="+mn-lt"/>
              </a:rPr>
              <a:t>set</a:t>
            </a:r>
            <a:r>
              <a:rPr lang="zh-CN" altLang="en-US" sz="1050" dirty="0">
                <a:latin typeface="+mn-lt"/>
              </a:rPr>
              <a:t> </a:t>
            </a:r>
            <a:r>
              <a:rPr lang="en-US" altLang="zh-CN" sz="1050" dirty="0">
                <a:latin typeface="+mn-lt"/>
              </a:rPr>
              <a:t>no</a:t>
            </a:r>
            <a:r>
              <a:rPr lang="zh-CN" altLang="en-US" sz="1050" dirty="0">
                <a:latin typeface="+mn-lt"/>
              </a:rPr>
              <a:t> </a:t>
            </a:r>
            <a:r>
              <a:rPr lang="en-US" altLang="zh-CN" sz="1050" dirty="0">
                <a:latin typeface="+mn-lt"/>
              </a:rPr>
              <a:t>sanitization</a:t>
            </a:r>
            <a:r>
              <a:rPr lang="zh-CN" altLang="en-US" sz="1050" dirty="0">
                <a:latin typeface="+mn-lt"/>
              </a:rPr>
              <a:t> </a:t>
            </a:r>
            <a:r>
              <a:rPr lang="en-US" altLang="zh-CN" sz="1050" dirty="0">
                <a:latin typeface="+mn-lt"/>
              </a:rPr>
              <a:t>roles.</a:t>
            </a:r>
          </a:p>
          <a:p>
            <a:pPr marL="285750" indent="-285750">
              <a:buFont typeface="Arial" panose="020B0604020202020204" pitchFamily="34" charset="0"/>
              <a:buChar char="•"/>
            </a:pPr>
            <a:endParaRPr lang="en-US" sz="700" dirty="0">
              <a:latin typeface="+mn-lt"/>
            </a:endParaRPr>
          </a:p>
          <a:p>
            <a:pPr marL="285750" indent="-285750">
              <a:buFont typeface="Arial" panose="020B0604020202020204" pitchFamily="34" charset="0"/>
              <a:buChar char="•"/>
            </a:pPr>
            <a:r>
              <a:rPr lang="en-US" altLang="zh-CN" sz="1050" dirty="0">
                <a:latin typeface="+mn-lt"/>
              </a:rPr>
              <a:t>Then</a:t>
            </a:r>
            <a:r>
              <a:rPr lang="zh-CN" altLang="en-US" sz="1050" dirty="0">
                <a:latin typeface="+mn-lt"/>
              </a:rPr>
              <a:t> </a:t>
            </a:r>
            <a:r>
              <a:rPr lang="en-US" altLang="zh-CN" sz="1050" dirty="0">
                <a:latin typeface="+mn-lt"/>
              </a:rPr>
              <a:t>we</a:t>
            </a:r>
            <a:r>
              <a:rPr lang="zh-CN" altLang="en-US" sz="1050" dirty="0">
                <a:latin typeface="+mn-lt"/>
              </a:rPr>
              <a:t> </a:t>
            </a:r>
            <a:r>
              <a:rPr lang="en-US" altLang="zh-CN" sz="1050" dirty="0">
                <a:latin typeface="+mn-lt"/>
              </a:rPr>
              <a:t>use</a:t>
            </a:r>
            <a:r>
              <a:rPr lang="zh-CN" altLang="en-US" sz="1050" dirty="0">
                <a:latin typeface="+mn-lt"/>
              </a:rPr>
              <a:t> </a:t>
            </a:r>
            <a:r>
              <a:rPr lang="en-US" altLang="zh-CN" sz="1050" dirty="0">
                <a:latin typeface="+mn-lt"/>
              </a:rPr>
              <a:t>an</a:t>
            </a:r>
            <a:r>
              <a:rPr lang="zh-CN" altLang="en-US" sz="1050" dirty="0">
                <a:latin typeface="+mn-lt"/>
              </a:rPr>
              <a:t> </a:t>
            </a:r>
            <a:r>
              <a:rPr lang="en-US" altLang="zh-CN" sz="1050" dirty="0">
                <a:latin typeface="+mn-lt"/>
              </a:rPr>
              <a:t>off-the-shelf</a:t>
            </a:r>
            <a:r>
              <a:rPr lang="zh-CN" altLang="en-US" sz="1050" dirty="0">
                <a:latin typeface="+mn-lt"/>
              </a:rPr>
              <a:t> </a:t>
            </a:r>
            <a:r>
              <a:rPr lang="en-US" altLang="zh-CN" sz="1050" dirty="0">
                <a:latin typeface="+mn-lt"/>
              </a:rPr>
              <a:t>static</a:t>
            </a:r>
            <a:r>
              <a:rPr lang="zh-CN" altLang="en-US" sz="1050" dirty="0">
                <a:latin typeface="+mn-lt"/>
              </a:rPr>
              <a:t> </a:t>
            </a:r>
            <a:r>
              <a:rPr lang="en-US" altLang="zh-CN" sz="1050" dirty="0">
                <a:latin typeface="+mn-lt"/>
              </a:rPr>
              <a:t>taint</a:t>
            </a:r>
            <a:r>
              <a:rPr lang="zh-CN" altLang="en-US" sz="1050" dirty="0">
                <a:latin typeface="+mn-lt"/>
              </a:rPr>
              <a:t> </a:t>
            </a:r>
            <a:r>
              <a:rPr lang="en-US" altLang="zh-CN" sz="1050" dirty="0">
                <a:latin typeface="+mn-lt"/>
              </a:rPr>
              <a:t>analysis</a:t>
            </a:r>
            <a:r>
              <a:rPr lang="zh-CN" altLang="en-US" sz="1050" dirty="0">
                <a:latin typeface="+mn-lt"/>
              </a:rPr>
              <a:t> </a:t>
            </a:r>
            <a:r>
              <a:rPr lang="en-US" altLang="zh-CN" sz="1050" dirty="0">
                <a:latin typeface="+mn-lt"/>
              </a:rPr>
              <a:t>tool</a:t>
            </a:r>
            <a:r>
              <a:rPr lang="zh-CN" altLang="en-US" sz="1050" dirty="0">
                <a:latin typeface="+mn-lt"/>
              </a:rPr>
              <a:t> </a:t>
            </a:r>
            <a:r>
              <a:rPr lang="en-US" altLang="zh-CN" sz="1050" dirty="0">
                <a:latin typeface="+mn-lt"/>
              </a:rPr>
              <a:t>to</a:t>
            </a:r>
            <a:r>
              <a:rPr lang="zh-CN" altLang="en-US" sz="1050" dirty="0">
                <a:latin typeface="+mn-lt"/>
              </a:rPr>
              <a:t> </a:t>
            </a:r>
            <a:r>
              <a:rPr lang="en-US" altLang="zh-CN" sz="1050" dirty="0">
                <a:latin typeface="+mn-lt"/>
              </a:rPr>
              <a:t>analysis</a:t>
            </a:r>
            <a:r>
              <a:rPr lang="zh-CN" altLang="en-US" sz="1050" dirty="0">
                <a:latin typeface="+mn-lt"/>
              </a:rPr>
              <a:t> </a:t>
            </a:r>
            <a:r>
              <a:rPr lang="en-US" altLang="zh-CN" sz="1050" dirty="0">
                <a:latin typeface="+mn-lt"/>
              </a:rPr>
              <a:t>different</a:t>
            </a:r>
            <a:r>
              <a:rPr lang="zh-CN" altLang="en-US" sz="1050" dirty="0">
                <a:latin typeface="+mn-lt"/>
              </a:rPr>
              <a:t> </a:t>
            </a:r>
            <a:r>
              <a:rPr lang="en-US" altLang="zh-CN" sz="1050" dirty="0">
                <a:latin typeface="+mn-lt"/>
              </a:rPr>
              <a:t>SDKs,</a:t>
            </a:r>
            <a:r>
              <a:rPr lang="zh-CN" altLang="en-US" sz="1050" dirty="0">
                <a:latin typeface="+mn-lt"/>
              </a:rPr>
              <a:t> </a:t>
            </a:r>
            <a:r>
              <a:rPr lang="en-US" altLang="zh-CN" sz="1050" dirty="0">
                <a:latin typeface="+mn-lt"/>
              </a:rPr>
              <a:t>and</a:t>
            </a:r>
            <a:r>
              <a:rPr lang="zh-CN" altLang="en-US" sz="1050" dirty="0">
                <a:latin typeface="+mn-lt"/>
              </a:rPr>
              <a:t> </a:t>
            </a:r>
            <a:r>
              <a:rPr lang="en-US" altLang="zh-CN" sz="1050" dirty="0">
                <a:latin typeface="+mn-lt"/>
              </a:rPr>
              <a:t>flag</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privacy</a:t>
            </a:r>
            <a:r>
              <a:rPr lang="zh-CN" altLang="en-US" sz="1050" dirty="0">
                <a:latin typeface="+mn-lt"/>
              </a:rPr>
              <a:t> </a:t>
            </a:r>
            <a:r>
              <a:rPr lang="en-US" altLang="zh-CN" sz="1050" dirty="0">
                <a:latin typeface="+mn-lt"/>
              </a:rPr>
              <a:t>leakage</a:t>
            </a:r>
            <a:r>
              <a:rPr lang="zh-CN" altLang="en-US" sz="1050" dirty="0">
                <a:latin typeface="+mn-lt"/>
              </a:rPr>
              <a:t> </a:t>
            </a:r>
            <a:r>
              <a:rPr lang="en-US" altLang="zh-CN" sz="1050" dirty="0">
                <a:latin typeface="+mn-lt"/>
              </a:rPr>
              <a:t>incident</a:t>
            </a:r>
            <a:r>
              <a:rPr lang="zh-CN" altLang="en-US" sz="1050" dirty="0">
                <a:latin typeface="+mn-lt"/>
              </a:rPr>
              <a:t> </a:t>
            </a:r>
            <a:r>
              <a:rPr lang="en-US" altLang="zh-CN" sz="1050" dirty="0">
                <a:latin typeface="+mn-lt"/>
              </a:rPr>
              <a:t>if</a:t>
            </a:r>
            <a:r>
              <a:rPr lang="zh-CN" altLang="en-US" sz="1050" dirty="0">
                <a:latin typeface="+mn-lt"/>
              </a:rPr>
              <a:t> </a:t>
            </a:r>
            <a:r>
              <a:rPr lang="en-US" altLang="zh-CN" sz="1050" dirty="0">
                <a:latin typeface="+mn-lt"/>
              </a:rPr>
              <a:t>we</a:t>
            </a:r>
            <a:r>
              <a:rPr lang="zh-CN" altLang="en-US" sz="1050" dirty="0">
                <a:latin typeface="+mn-lt"/>
              </a:rPr>
              <a:t> </a:t>
            </a:r>
            <a:r>
              <a:rPr lang="en-US" altLang="zh-CN" sz="1050" dirty="0">
                <a:latin typeface="+mn-lt"/>
              </a:rPr>
              <a:t>can</a:t>
            </a:r>
            <a:r>
              <a:rPr lang="zh-CN" altLang="en-US" sz="1050" dirty="0">
                <a:latin typeface="+mn-lt"/>
              </a:rPr>
              <a:t> </a:t>
            </a:r>
            <a:r>
              <a:rPr lang="en-US" altLang="zh-CN" sz="1050" dirty="0">
                <a:latin typeface="+mn-lt"/>
              </a:rPr>
              <a:t>find</a:t>
            </a:r>
            <a:r>
              <a:rPr lang="zh-CN" altLang="en-US" sz="1050" dirty="0">
                <a:latin typeface="+mn-lt"/>
              </a:rPr>
              <a:t> </a:t>
            </a:r>
            <a:r>
              <a:rPr lang="en-US" altLang="zh-CN" sz="1050" dirty="0">
                <a:latin typeface="+mn-lt"/>
              </a:rPr>
              <a:t>a</a:t>
            </a:r>
            <a:r>
              <a:rPr lang="zh-CN" altLang="en-US" sz="1050" dirty="0">
                <a:latin typeface="+mn-lt"/>
              </a:rPr>
              <a:t> </a:t>
            </a:r>
            <a:r>
              <a:rPr lang="en-US" altLang="zh-CN" sz="1050" dirty="0">
                <a:latin typeface="+mn-lt"/>
              </a:rPr>
              <a:t>tainted</a:t>
            </a:r>
            <a:r>
              <a:rPr lang="zh-CN" altLang="en-US" sz="1050" dirty="0">
                <a:latin typeface="+mn-lt"/>
              </a:rPr>
              <a:t> </a:t>
            </a:r>
            <a:r>
              <a:rPr lang="en-US" altLang="zh-CN" sz="1050" dirty="0">
                <a:latin typeface="+mn-lt"/>
              </a:rPr>
              <a:t>data</a:t>
            </a:r>
            <a:r>
              <a:rPr lang="zh-CN" altLang="en-US" sz="1050" dirty="0">
                <a:latin typeface="+mn-lt"/>
              </a:rPr>
              <a:t> </a:t>
            </a:r>
            <a:r>
              <a:rPr lang="en-US" altLang="zh-CN" sz="1050" dirty="0">
                <a:latin typeface="+mn-lt"/>
              </a:rPr>
              <a:t>flow.</a:t>
            </a:r>
            <a:endParaRPr lang="en-US" sz="1050" dirty="0">
              <a:latin typeface="+mn-lt"/>
            </a:endParaRPr>
          </a:p>
        </p:txBody>
      </p:sp>
      <p:sp>
        <p:nvSpPr>
          <p:cNvPr id="10" name="TextBox 9">
            <a:extLst>
              <a:ext uri="{FF2B5EF4-FFF2-40B4-BE49-F238E27FC236}">
                <a16:creationId xmlns:a16="http://schemas.microsoft.com/office/drawing/2014/main" id="{C560BD56-80FB-0406-8614-BBB154832AF2}"/>
              </a:ext>
            </a:extLst>
          </p:cNvPr>
          <p:cNvSpPr txBox="1"/>
          <p:nvPr/>
        </p:nvSpPr>
        <p:spPr>
          <a:xfrm>
            <a:off x="386076" y="3054261"/>
            <a:ext cx="8202969" cy="1485022"/>
          </a:xfrm>
          <a:prstGeom prst="rect">
            <a:avLst/>
          </a:prstGeom>
          <a:noFill/>
        </p:spPr>
        <p:txBody>
          <a:bodyPr wrap="square">
            <a:spAutoFit/>
          </a:bodyPr>
          <a:lstStyle/>
          <a:p>
            <a:pPr marL="285750" indent="-285750">
              <a:buFont typeface="Arial" panose="020B0604020202020204" pitchFamily="34" charset="0"/>
              <a:buChar char="•"/>
            </a:pPr>
            <a:r>
              <a:rPr lang="en-GB" sz="1600" dirty="0">
                <a:solidFill>
                  <a:srgbClr val="000000"/>
                </a:solidFill>
                <a:effectLst/>
                <a:latin typeface="Arial" panose="020B0604020202020204" pitchFamily="34" charset="0"/>
                <a:cs typeface="Arial" panose="020B0604020202020204" pitchFamily="34" charset="0"/>
              </a:rPr>
              <a:t>Our static taint analysis identified </a:t>
            </a:r>
            <a:r>
              <a:rPr lang="en-GB" sz="1600" b="1" dirty="0">
                <a:solidFill>
                  <a:srgbClr val="000000"/>
                </a:solidFill>
                <a:effectLst/>
                <a:latin typeface="Arial" panose="020B0604020202020204" pitchFamily="34" charset="0"/>
                <a:cs typeface="Arial" panose="020B0604020202020204" pitchFamily="34" charset="0"/>
              </a:rPr>
              <a:t>2318</a:t>
            </a:r>
            <a:r>
              <a:rPr lang="en-GB" sz="1600" dirty="0">
                <a:solidFill>
                  <a:srgbClr val="000000"/>
                </a:solidFill>
                <a:effectLst/>
                <a:latin typeface="Arial" panose="020B0604020202020204" pitchFamily="34" charset="0"/>
                <a:cs typeface="Arial" panose="020B0604020202020204" pitchFamily="34" charset="0"/>
              </a:rPr>
              <a:t> instances of privacy data</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access</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(traces</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initialized</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from</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the</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source)</a:t>
            </a:r>
            <a:r>
              <a:rPr lang="en-GB" sz="1600" dirty="0">
                <a:solidFill>
                  <a:srgbClr val="000000"/>
                </a:solidFill>
                <a:effectLst/>
                <a:latin typeface="Arial" panose="020B0604020202020204" pitchFamily="34" charset="0"/>
                <a:cs typeface="Arial" panose="020B0604020202020204" pitchFamily="34" charset="0"/>
              </a:rPr>
              <a:t> across 27 of the 41 pre-identified data types</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from</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158</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SDKs</a:t>
            </a:r>
            <a:r>
              <a:rPr lang="en-GB" sz="1600" dirty="0">
                <a:solidFill>
                  <a:srgbClr val="000000"/>
                </a:solidFill>
                <a:effectLst/>
                <a:latin typeface="Arial" panose="020B0604020202020204" pitchFamily="34" charset="0"/>
                <a:cs typeface="Arial" panose="020B0604020202020204" pitchFamily="34" charset="0"/>
              </a:rPr>
              <a:t>.</a:t>
            </a:r>
          </a:p>
          <a:p>
            <a:endParaRPr lang="en-GB" sz="700" dirty="0">
              <a:solidFill>
                <a:srgbClr val="000000"/>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a:solidFill>
                  <a:srgbClr val="000000"/>
                </a:solidFill>
                <a:effectLst/>
                <a:latin typeface="Arial" panose="020B0604020202020204" pitchFamily="34" charset="0"/>
                <a:cs typeface="Arial" panose="020B0604020202020204" pitchFamily="34" charset="0"/>
              </a:rPr>
              <a:t>The analysis revealed that </a:t>
            </a:r>
            <a:r>
              <a:rPr lang="en-GB" sz="1600" b="1" dirty="0">
                <a:solidFill>
                  <a:srgbClr val="000000"/>
                </a:solidFill>
                <a:effectLst/>
                <a:latin typeface="Arial" panose="020B0604020202020204" pitchFamily="34" charset="0"/>
                <a:cs typeface="Arial" panose="020B0604020202020204" pitchFamily="34" charset="0"/>
              </a:rPr>
              <a:t>346</a:t>
            </a:r>
            <a:r>
              <a:rPr lang="en-GB" sz="1600" dirty="0">
                <a:solidFill>
                  <a:srgbClr val="000000"/>
                </a:solidFill>
                <a:effectLst/>
                <a:latin typeface="Arial" panose="020B0604020202020204" pitchFamily="34" charset="0"/>
                <a:cs typeface="Arial" panose="020B0604020202020204" pitchFamily="34" charset="0"/>
              </a:rPr>
              <a:t> (14.9%) of</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these accesses were tainted, suggesting potential leakage of privacy</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data into public spaces.</a:t>
            </a:r>
          </a:p>
        </p:txBody>
      </p:sp>
      <p:sp>
        <p:nvSpPr>
          <p:cNvPr id="8" name="TextBox 7">
            <a:extLst>
              <a:ext uri="{FF2B5EF4-FFF2-40B4-BE49-F238E27FC236}">
                <a16:creationId xmlns:a16="http://schemas.microsoft.com/office/drawing/2014/main" id="{BE0B854B-75FE-657E-4311-C1623F599C8C}"/>
              </a:ext>
            </a:extLst>
          </p:cNvPr>
          <p:cNvSpPr txBox="1"/>
          <p:nvPr/>
        </p:nvSpPr>
        <p:spPr>
          <a:xfrm>
            <a:off x="405515" y="4602277"/>
            <a:ext cx="7859291" cy="400110"/>
          </a:xfrm>
          <a:prstGeom prst="rect">
            <a:avLst/>
          </a:prstGeom>
          <a:noFill/>
        </p:spPr>
        <p:txBody>
          <a:bodyPr wrap="square">
            <a:spAutoFit/>
          </a:bodyPr>
          <a:lstStyle/>
          <a:p>
            <a:r>
              <a:rPr lang="en-GB" sz="1000" i="1" dirty="0">
                <a:solidFill>
                  <a:srgbClr val="000000"/>
                </a:solidFill>
                <a:effectLst/>
                <a:latin typeface="Arial" panose="020B0604020202020204" pitchFamily="34" charset="0"/>
                <a:cs typeface="Arial" panose="020B0604020202020204" pitchFamily="34" charset="0"/>
              </a:rPr>
              <a:t>M. H. Meng, C. Yan, Y. Hao, Q. Zhang, Z. Wang, K. Wang, S. G. Teo, G. Bai, and J. S. Dong, “A</a:t>
            </a:r>
            <a:r>
              <a:rPr lang="zh-CN" altLang="en-US" sz="1000" i="1" dirty="0">
                <a:solidFill>
                  <a:srgbClr val="000000"/>
                </a:solidFill>
                <a:effectLst/>
                <a:latin typeface="Arial" panose="020B0604020202020204" pitchFamily="34" charset="0"/>
                <a:cs typeface="Arial" panose="020B0604020202020204" pitchFamily="34" charset="0"/>
              </a:rPr>
              <a:t> </a:t>
            </a:r>
            <a:r>
              <a:rPr lang="en-GB" sz="1000" i="1" dirty="0">
                <a:solidFill>
                  <a:srgbClr val="000000"/>
                </a:solidFill>
                <a:effectLst/>
                <a:latin typeface="Arial" panose="020B0604020202020204" pitchFamily="34" charset="0"/>
                <a:cs typeface="Arial" panose="020B0604020202020204" pitchFamily="34" charset="0"/>
              </a:rPr>
              <a:t>large-scale privacy assessment of android third-party </a:t>
            </a:r>
            <a:r>
              <a:rPr lang="en-GB" sz="1000" i="1" dirty="0" err="1">
                <a:solidFill>
                  <a:srgbClr val="000000"/>
                </a:solidFill>
                <a:effectLst/>
                <a:latin typeface="Arial" panose="020B0604020202020204" pitchFamily="34" charset="0"/>
                <a:cs typeface="Arial" panose="020B0604020202020204" pitchFamily="34" charset="0"/>
              </a:rPr>
              <a:t>sdks</a:t>
            </a:r>
            <a:r>
              <a:rPr lang="en-GB" sz="1000" i="1" dirty="0">
                <a:solidFill>
                  <a:srgbClr val="000000"/>
                </a:solidFill>
                <a:effectLst/>
                <a:latin typeface="Arial" panose="020B0604020202020204" pitchFamily="34" charset="0"/>
                <a:cs typeface="Arial" panose="020B0604020202020204" pitchFamily="34" charset="0"/>
              </a:rPr>
              <a:t>,” </a:t>
            </a:r>
            <a:r>
              <a:rPr lang="en-GB" sz="1000" i="1" dirty="0" err="1">
                <a:solidFill>
                  <a:srgbClr val="000000"/>
                </a:solidFill>
                <a:effectLst/>
                <a:latin typeface="Arial" panose="020B0604020202020204" pitchFamily="34" charset="0"/>
                <a:cs typeface="Arial" panose="020B0604020202020204" pitchFamily="34" charset="0"/>
              </a:rPr>
              <a:t>arXiv</a:t>
            </a:r>
            <a:r>
              <a:rPr lang="en-GB" sz="1000" i="1" dirty="0">
                <a:solidFill>
                  <a:srgbClr val="000000"/>
                </a:solidFill>
                <a:effectLst/>
                <a:latin typeface="Arial" panose="020B0604020202020204" pitchFamily="34" charset="0"/>
                <a:cs typeface="Arial" panose="020B0604020202020204" pitchFamily="34" charset="0"/>
              </a:rPr>
              <a:t> preprint arXiv:2409.10411, 2024.</a:t>
            </a:r>
          </a:p>
        </p:txBody>
      </p:sp>
    </p:spTree>
    <p:extLst>
      <p:ext uri="{BB962C8B-B14F-4D97-AF65-F5344CB8AC3E}">
        <p14:creationId xmlns:p14="http://schemas.microsoft.com/office/powerpoint/2010/main" val="177815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E427C-7D06-9EAB-EC97-09113D12B6A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010C95C-9A6C-66D8-5CD8-56290C0706AD}"/>
              </a:ext>
            </a:extLst>
          </p:cNvPr>
          <p:cNvSpPr>
            <a:spLocks noGrp="1"/>
          </p:cNvSpPr>
          <p:nvPr>
            <p:ph type="sldNum" sz="quarter" idx="11"/>
          </p:nvPr>
        </p:nvSpPr>
        <p:spPr/>
        <p:txBody>
          <a:bodyPr/>
          <a:lstStyle/>
          <a:p>
            <a:fld id="{CE58CB1E-F828-4F11-99E0-327109AF9DA4}" type="slidenum">
              <a:rPr lang="de-DE" smtClean="0"/>
              <a:pPr/>
              <a:t>46</a:t>
            </a:fld>
            <a:endParaRPr lang="de-DE" dirty="0"/>
          </a:p>
        </p:txBody>
      </p:sp>
      <p:sp>
        <p:nvSpPr>
          <p:cNvPr id="5" name="Title 4">
            <a:extLst>
              <a:ext uri="{FF2B5EF4-FFF2-40B4-BE49-F238E27FC236}">
                <a16:creationId xmlns:a16="http://schemas.microsoft.com/office/drawing/2014/main" id="{79E770B5-DD20-5B7B-CDAC-C7106F1CAD80}"/>
              </a:ext>
            </a:extLst>
          </p:cNvPr>
          <p:cNvSpPr>
            <a:spLocks noGrp="1"/>
          </p:cNvSpPr>
          <p:nvPr>
            <p:ph type="title"/>
          </p:nvPr>
        </p:nvSpPr>
        <p:spPr>
          <a:xfrm>
            <a:off x="1016455" y="419330"/>
            <a:ext cx="6942212" cy="360291"/>
          </a:xfrm>
        </p:spPr>
        <p:txBody>
          <a:bodyPr/>
          <a:lstStyle/>
          <a:p>
            <a:r>
              <a:rPr lang="en-US" altLang="zh-CN" sz="1800" b="1" dirty="0">
                <a:latin typeface="Arial" panose="020B0604020202020204" pitchFamily="34" charset="0"/>
                <a:cs typeface="Arial" panose="020B0604020202020204" pitchFamily="34" charset="0"/>
              </a:rPr>
              <a:t>Leveraging</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taint</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analysis</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for</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privacy</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preservation</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assessment</a:t>
            </a:r>
            <a:endParaRPr lang="en-US" sz="2000" b="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ACA05F92-113F-23BC-9DD5-29B8E0F9781B}"/>
              </a:ext>
            </a:extLst>
          </p:cNvPr>
          <p:cNvSpPr>
            <a:spLocks noGrp="1"/>
          </p:cNvSpPr>
          <p:nvPr>
            <p:ph idx="1"/>
          </p:nvPr>
        </p:nvSpPr>
        <p:spPr>
          <a:xfrm>
            <a:off x="1016455" y="779621"/>
            <a:ext cx="6637412" cy="380810"/>
          </a:xfrm>
        </p:spPr>
        <p:txBody>
          <a:bodyPr/>
          <a:lstStyle/>
          <a:p>
            <a:r>
              <a:rPr lang="en-US" altLang="zh-CN"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A</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large</a:t>
            </a:r>
            <a:r>
              <a:rPr lang="en-US" altLang="zh-CN" kern="100" dirty="0">
                <a:latin typeface="Arial" panose="020B0604020202020204" pitchFamily="34" charset="0"/>
                <a:ea typeface="DengXian" panose="02010600030101010101" pitchFamily="2" charset="-122"/>
                <a:cs typeface="Arial" panose="020B0604020202020204" pitchFamily="34" charset="0"/>
              </a:rPr>
              <a:t>-scale</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privacy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assessment</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for</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Android</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third-party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SDKs</a:t>
            </a:r>
            <a:endParaRPr lang="en-US" altLang="zh-CN"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4" name="Picture 2" descr="Android - Free social media icons">
            <a:extLst>
              <a:ext uri="{FF2B5EF4-FFF2-40B4-BE49-F238E27FC236}">
                <a16:creationId xmlns:a16="http://schemas.microsoft.com/office/drawing/2014/main" id="{74937350-1E5B-7871-8254-8CD64F5CC57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6084" y="451573"/>
            <a:ext cx="629606" cy="6296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8109A91-C9A2-E3C4-379B-0143C85C66E5}"/>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1638344" y="1101890"/>
            <a:ext cx="2788692" cy="2970705"/>
          </a:xfrm>
          <a:prstGeom prst="rect">
            <a:avLst/>
          </a:prstGeom>
        </p:spPr>
      </p:pic>
      <p:pic>
        <p:nvPicPr>
          <p:cNvPr id="8" name="Picture 7">
            <a:extLst>
              <a:ext uri="{FF2B5EF4-FFF2-40B4-BE49-F238E27FC236}">
                <a16:creationId xmlns:a16="http://schemas.microsoft.com/office/drawing/2014/main" id="{5FE937FF-8433-DE65-7558-6B6407CCD685}"/>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80067" y="1200608"/>
            <a:ext cx="3317587" cy="1498012"/>
          </a:xfrm>
          <a:prstGeom prst="rect">
            <a:avLst/>
          </a:prstGeom>
        </p:spPr>
      </p:pic>
      <p:pic>
        <p:nvPicPr>
          <p:cNvPr id="9" name="Picture 8">
            <a:extLst>
              <a:ext uri="{FF2B5EF4-FFF2-40B4-BE49-F238E27FC236}">
                <a16:creationId xmlns:a16="http://schemas.microsoft.com/office/drawing/2014/main" id="{CD28E610-9C57-3A6D-EFBF-5AE1F19DBC3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481452" y="2918071"/>
            <a:ext cx="3416202" cy="2073836"/>
          </a:xfrm>
          <a:prstGeom prst="rect">
            <a:avLst/>
          </a:prstGeom>
        </p:spPr>
      </p:pic>
      <p:sp>
        <p:nvSpPr>
          <p:cNvPr id="10" name="Rounded Rectangle 9">
            <a:extLst>
              <a:ext uri="{FF2B5EF4-FFF2-40B4-BE49-F238E27FC236}">
                <a16:creationId xmlns:a16="http://schemas.microsoft.com/office/drawing/2014/main" id="{94175B35-B1AA-CB55-4A24-B19AC5194B9D}"/>
              </a:ext>
            </a:extLst>
          </p:cNvPr>
          <p:cNvSpPr/>
          <p:nvPr/>
        </p:nvSpPr>
        <p:spPr>
          <a:xfrm>
            <a:off x="1527734" y="1104284"/>
            <a:ext cx="2907323" cy="3001261"/>
          </a:xfrm>
          <a:prstGeom prst="roundRect">
            <a:avLst>
              <a:gd name="adj" fmla="val 3148"/>
            </a:avLst>
          </a:prstGeom>
          <a:solidFill>
            <a:srgbClr val="BFE1FF">
              <a:alpha val="9412"/>
            </a:srgbClr>
          </a:solidFill>
          <a:ln w="9525">
            <a:solidFill>
              <a:schemeClr val="bg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11" name="Rounded Rectangle 10">
            <a:extLst>
              <a:ext uri="{FF2B5EF4-FFF2-40B4-BE49-F238E27FC236}">
                <a16:creationId xmlns:a16="http://schemas.microsoft.com/office/drawing/2014/main" id="{6A817E1F-E684-4A21-8D56-C68EBB4DF1C9}"/>
              </a:ext>
            </a:extLst>
          </p:cNvPr>
          <p:cNvSpPr/>
          <p:nvPr/>
        </p:nvSpPr>
        <p:spPr>
          <a:xfrm>
            <a:off x="4534695" y="1104284"/>
            <a:ext cx="3362959" cy="1612251"/>
          </a:xfrm>
          <a:prstGeom prst="roundRect">
            <a:avLst>
              <a:gd name="adj" fmla="val 3148"/>
            </a:avLst>
          </a:prstGeom>
          <a:solidFill>
            <a:srgbClr val="D330FC">
              <a:alpha val="3137"/>
            </a:srgbClr>
          </a:solidFill>
          <a:ln w="9525">
            <a:solidFill>
              <a:srgbClr val="D330F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12" name="Rounded Rectangle 11">
            <a:extLst>
              <a:ext uri="{FF2B5EF4-FFF2-40B4-BE49-F238E27FC236}">
                <a16:creationId xmlns:a16="http://schemas.microsoft.com/office/drawing/2014/main" id="{03C4815B-4090-62C7-3B68-A5376E143BE6}"/>
              </a:ext>
            </a:extLst>
          </p:cNvPr>
          <p:cNvSpPr/>
          <p:nvPr/>
        </p:nvSpPr>
        <p:spPr>
          <a:xfrm>
            <a:off x="4534694" y="2895753"/>
            <a:ext cx="3362959" cy="2096154"/>
          </a:xfrm>
          <a:prstGeom prst="roundRect">
            <a:avLst>
              <a:gd name="adj" fmla="val 3148"/>
            </a:avLst>
          </a:prstGeom>
          <a:solidFill>
            <a:srgbClr val="10FB30">
              <a:alpha val="5882"/>
            </a:srgbClr>
          </a:solidFill>
          <a:ln w="9525">
            <a:solidFill>
              <a:srgbClr val="10FB3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DE" dirty="0"/>
          </a:p>
        </p:txBody>
      </p:sp>
      <p:sp>
        <p:nvSpPr>
          <p:cNvPr id="13" name="TextBox 12">
            <a:extLst>
              <a:ext uri="{FF2B5EF4-FFF2-40B4-BE49-F238E27FC236}">
                <a16:creationId xmlns:a16="http://schemas.microsoft.com/office/drawing/2014/main" id="{27F30FF4-2883-5D39-E16B-BC49D3C4D061}"/>
              </a:ext>
            </a:extLst>
          </p:cNvPr>
          <p:cNvSpPr txBox="1"/>
          <p:nvPr/>
        </p:nvSpPr>
        <p:spPr>
          <a:xfrm>
            <a:off x="724277" y="4230128"/>
            <a:ext cx="3702759" cy="577081"/>
          </a:xfrm>
          <a:prstGeom prst="rect">
            <a:avLst/>
          </a:prstGeom>
          <a:noFill/>
        </p:spPr>
        <p:txBody>
          <a:bodyPr wrap="square" rtlCol="0">
            <a:spAutoFit/>
          </a:bodyPr>
          <a:lstStyle/>
          <a:p>
            <a:r>
              <a:rPr lang="en-US" sz="1050" b="1" dirty="0"/>
              <a:t>(</a:t>
            </a:r>
            <a:r>
              <a:rPr lang="en-US" altLang="zh-CN" sz="1050" b="1" dirty="0"/>
              <a:t>a</a:t>
            </a:r>
            <a:r>
              <a:rPr lang="en-US" sz="1050" b="1" dirty="0"/>
              <a:t>)</a:t>
            </a:r>
            <a:r>
              <a:rPr lang="en-US" sz="1050" dirty="0"/>
              <a:t> </a:t>
            </a:r>
            <a:r>
              <a:rPr lang="en-US" altLang="zh-CN" sz="1050" dirty="0"/>
              <a:t>Statistics</a:t>
            </a:r>
            <a:r>
              <a:rPr lang="zh-CN" altLang="en-US" sz="1050" dirty="0"/>
              <a:t> </a:t>
            </a:r>
            <a:r>
              <a:rPr lang="en-US" altLang="zh-CN" sz="1050" dirty="0"/>
              <a:t>of</a:t>
            </a:r>
            <a:r>
              <a:rPr lang="zh-CN" altLang="en-US" sz="1050" dirty="0"/>
              <a:t> </a:t>
            </a:r>
            <a:r>
              <a:rPr lang="en-US" altLang="zh-CN" sz="1050" dirty="0"/>
              <a:t>source</a:t>
            </a:r>
            <a:r>
              <a:rPr lang="zh-CN" altLang="en-US" sz="1050" dirty="0"/>
              <a:t> </a:t>
            </a:r>
            <a:r>
              <a:rPr lang="en-US" altLang="zh-CN" sz="1050" dirty="0"/>
              <a:t>methods</a:t>
            </a:r>
            <a:r>
              <a:rPr lang="zh-CN" altLang="en-US" sz="1050" dirty="0"/>
              <a:t> </a:t>
            </a:r>
            <a:r>
              <a:rPr lang="en-US" altLang="zh-CN" sz="1050" dirty="0"/>
              <a:t>per</a:t>
            </a:r>
            <a:r>
              <a:rPr lang="zh-CN" altLang="en-US" sz="1050" dirty="0"/>
              <a:t> </a:t>
            </a:r>
            <a:r>
              <a:rPr lang="en-US" altLang="zh-CN" sz="1050" dirty="0"/>
              <a:t>privacy</a:t>
            </a:r>
            <a:r>
              <a:rPr lang="zh-CN" altLang="en-US" sz="1050" dirty="0"/>
              <a:t> </a:t>
            </a:r>
            <a:r>
              <a:rPr lang="en-US" altLang="zh-CN" sz="1050" dirty="0"/>
              <a:t>data</a:t>
            </a:r>
            <a:r>
              <a:rPr lang="zh-CN" altLang="en-US" sz="1050" dirty="0"/>
              <a:t> </a:t>
            </a:r>
            <a:r>
              <a:rPr lang="en-US" altLang="zh-CN" sz="1050" dirty="0"/>
              <a:t>type</a:t>
            </a:r>
            <a:endParaRPr lang="en-US" sz="1050" dirty="0"/>
          </a:p>
          <a:p>
            <a:r>
              <a:rPr lang="en-US" sz="1050" b="1" dirty="0"/>
              <a:t>(</a:t>
            </a:r>
            <a:r>
              <a:rPr lang="en-US" altLang="zh-CN" sz="1050" b="1" dirty="0"/>
              <a:t>b</a:t>
            </a:r>
            <a:r>
              <a:rPr lang="en-US" sz="1050" b="1" dirty="0"/>
              <a:t>)</a:t>
            </a:r>
            <a:r>
              <a:rPr lang="zh-CN" altLang="en-US" sz="1050" b="1" dirty="0"/>
              <a:t> </a:t>
            </a:r>
            <a:r>
              <a:rPr lang="en-US" altLang="zh-CN" sz="1050" dirty="0"/>
              <a:t>List</a:t>
            </a:r>
            <a:r>
              <a:rPr lang="zh-CN" altLang="en-US" sz="1050" dirty="0"/>
              <a:t> </a:t>
            </a:r>
            <a:r>
              <a:rPr lang="en-US" altLang="zh-CN" sz="1050" dirty="0"/>
              <a:t>of</a:t>
            </a:r>
            <a:r>
              <a:rPr lang="zh-CN" altLang="en-US" sz="1050" dirty="0"/>
              <a:t> </a:t>
            </a:r>
            <a:r>
              <a:rPr lang="en-US" altLang="zh-CN" sz="1050" dirty="0"/>
              <a:t>sink</a:t>
            </a:r>
            <a:r>
              <a:rPr lang="zh-CN" altLang="en-US" sz="1050" dirty="0"/>
              <a:t> </a:t>
            </a:r>
            <a:r>
              <a:rPr lang="en-US" altLang="zh-CN" sz="1050" dirty="0"/>
              <a:t>methods</a:t>
            </a:r>
            <a:r>
              <a:rPr lang="zh-CN" altLang="en-US" sz="1050" dirty="0"/>
              <a:t> </a:t>
            </a:r>
            <a:endParaRPr lang="en-US" altLang="zh-CN" sz="1050" dirty="0"/>
          </a:p>
          <a:p>
            <a:r>
              <a:rPr lang="en-US" altLang="zh-CN" sz="1050" b="1" dirty="0"/>
              <a:t>(c)</a:t>
            </a:r>
            <a:r>
              <a:rPr lang="zh-CN" altLang="en-US" sz="1050" dirty="0"/>
              <a:t> </a:t>
            </a:r>
            <a:r>
              <a:rPr lang="en-US" altLang="zh-CN" sz="1050" dirty="0"/>
              <a:t>Results</a:t>
            </a:r>
            <a:r>
              <a:rPr lang="zh-CN" altLang="en-US" sz="1050" dirty="0"/>
              <a:t> </a:t>
            </a:r>
            <a:r>
              <a:rPr lang="en-US" altLang="zh-CN" sz="1050" dirty="0"/>
              <a:t>of</a:t>
            </a:r>
            <a:r>
              <a:rPr lang="zh-CN" altLang="en-US" sz="1050" dirty="0"/>
              <a:t> </a:t>
            </a:r>
            <a:r>
              <a:rPr lang="en-US" altLang="zh-CN" sz="1050" dirty="0"/>
              <a:t>tainted</a:t>
            </a:r>
            <a:r>
              <a:rPr lang="zh-CN" altLang="en-US" sz="1050" dirty="0"/>
              <a:t> </a:t>
            </a:r>
            <a:r>
              <a:rPr lang="en-US" altLang="zh-CN" sz="1050" dirty="0"/>
              <a:t>access</a:t>
            </a:r>
            <a:r>
              <a:rPr lang="zh-CN" altLang="en-US" sz="1050" dirty="0"/>
              <a:t> </a:t>
            </a:r>
            <a:r>
              <a:rPr lang="en-US" altLang="zh-CN" sz="1050" dirty="0"/>
              <a:t>traces</a:t>
            </a:r>
            <a:r>
              <a:rPr lang="zh-CN" altLang="en-US" sz="1050" dirty="0"/>
              <a:t> </a:t>
            </a:r>
            <a:r>
              <a:rPr lang="en-US" altLang="zh-CN" sz="1050" dirty="0"/>
              <a:t>per</a:t>
            </a:r>
            <a:r>
              <a:rPr lang="zh-CN" altLang="en-US" sz="1050" dirty="0"/>
              <a:t> </a:t>
            </a:r>
            <a:r>
              <a:rPr lang="en-US" altLang="zh-CN" sz="1050" dirty="0"/>
              <a:t>privacy</a:t>
            </a:r>
            <a:r>
              <a:rPr lang="zh-CN" altLang="en-US" sz="1050" dirty="0"/>
              <a:t> </a:t>
            </a:r>
            <a:r>
              <a:rPr lang="en-US" altLang="zh-CN" sz="1050" dirty="0"/>
              <a:t>data</a:t>
            </a:r>
            <a:r>
              <a:rPr lang="zh-CN" altLang="en-US" sz="1050" dirty="0"/>
              <a:t> </a:t>
            </a:r>
            <a:r>
              <a:rPr lang="en-US" altLang="zh-CN" sz="1050" dirty="0"/>
              <a:t>type</a:t>
            </a:r>
            <a:endParaRPr lang="en-US" sz="1050" dirty="0"/>
          </a:p>
        </p:txBody>
      </p:sp>
      <p:cxnSp>
        <p:nvCxnSpPr>
          <p:cNvPr id="16" name="Straight Connector 15">
            <a:extLst>
              <a:ext uri="{FF2B5EF4-FFF2-40B4-BE49-F238E27FC236}">
                <a16:creationId xmlns:a16="http://schemas.microsoft.com/office/drawing/2014/main" id="{7D915DE9-DEDD-6CD5-5728-EA8D67665BE3}"/>
              </a:ext>
            </a:extLst>
          </p:cNvPr>
          <p:cNvCxnSpPr/>
          <p:nvPr/>
        </p:nvCxnSpPr>
        <p:spPr>
          <a:xfrm>
            <a:off x="925690" y="3392557"/>
            <a:ext cx="0" cy="5433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679E043-6389-A364-8D11-A006AD9FA378}"/>
              </a:ext>
            </a:extLst>
          </p:cNvPr>
          <p:cNvCxnSpPr>
            <a:cxnSpLocks/>
          </p:cNvCxnSpPr>
          <p:nvPr/>
        </p:nvCxnSpPr>
        <p:spPr>
          <a:xfrm>
            <a:off x="925690" y="3678052"/>
            <a:ext cx="480023"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02DB1A0-AF1A-8F16-F618-1AFC3AC8E47A}"/>
              </a:ext>
            </a:extLst>
          </p:cNvPr>
          <p:cNvSpPr txBox="1"/>
          <p:nvPr/>
        </p:nvSpPr>
        <p:spPr>
          <a:xfrm>
            <a:off x="632403" y="3389511"/>
            <a:ext cx="716956" cy="577081"/>
          </a:xfrm>
          <a:prstGeom prst="rect">
            <a:avLst/>
          </a:prstGeom>
          <a:noFill/>
        </p:spPr>
        <p:txBody>
          <a:bodyPr wrap="square" rtlCol="0">
            <a:spAutoFit/>
          </a:bodyPr>
          <a:lstStyle/>
          <a:p>
            <a:r>
              <a:rPr lang="zh-CN" altLang="en-US" sz="1050" b="1" dirty="0"/>
              <a:t>        </a:t>
            </a:r>
            <a:r>
              <a:rPr lang="en-US" sz="1050" b="1" dirty="0"/>
              <a:t>(</a:t>
            </a:r>
            <a:r>
              <a:rPr lang="en-US" altLang="zh-CN" sz="1050" b="1" dirty="0"/>
              <a:t>b</a:t>
            </a:r>
            <a:r>
              <a:rPr lang="en-US" sz="1050" b="1" dirty="0"/>
              <a:t>)</a:t>
            </a:r>
            <a:r>
              <a:rPr lang="en-US" sz="1050" dirty="0"/>
              <a:t> </a:t>
            </a:r>
          </a:p>
          <a:p>
            <a:r>
              <a:rPr lang="en-US" sz="1050" b="1" dirty="0"/>
              <a:t>(</a:t>
            </a:r>
            <a:r>
              <a:rPr lang="en-US" altLang="zh-CN" sz="1050" b="1" dirty="0"/>
              <a:t>a</a:t>
            </a:r>
            <a:r>
              <a:rPr lang="en-US" sz="1050" b="1" dirty="0"/>
              <a:t>)</a:t>
            </a:r>
            <a:r>
              <a:rPr lang="zh-CN" altLang="en-US" sz="1050" b="1" dirty="0"/>
              <a:t> </a:t>
            </a:r>
            <a:r>
              <a:rPr lang="zh-CN" altLang="en-US" sz="1050" dirty="0"/>
              <a:t>  </a:t>
            </a:r>
            <a:endParaRPr lang="en-US" altLang="zh-CN" sz="1050" dirty="0"/>
          </a:p>
          <a:p>
            <a:r>
              <a:rPr lang="zh-CN" altLang="en-US" sz="1050" b="1" dirty="0"/>
              <a:t>        </a:t>
            </a:r>
            <a:r>
              <a:rPr lang="en-US" altLang="zh-CN" sz="1050" b="1" dirty="0"/>
              <a:t>(c)</a:t>
            </a:r>
            <a:endParaRPr lang="en-US" sz="1050" dirty="0"/>
          </a:p>
        </p:txBody>
      </p:sp>
    </p:spTree>
    <p:extLst>
      <p:ext uri="{BB962C8B-B14F-4D97-AF65-F5344CB8AC3E}">
        <p14:creationId xmlns:p14="http://schemas.microsoft.com/office/powerpoint/2010/main" val="7671437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927B6-C85E-88FF-D0EE-B527AE998D4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BBDD11D-8DD1-C91A-1AC1-3999CE3A9150}"/>
              </a:ext>
            </a:extLst>
          </p:cNvPr>
          <p:cNvSpPr>
            <a:spLocks noGrp="1"/>
          </p:cNvSpPr>
          <p:nvPr>
            <p:ph type="sldNum" sz="quarter" idx="11"/>
          </p:nvPr>
        </p:nvSpPr>
        <p:spPr/>
        <p:txBody>
          <a:bodyPr/>
          <a:lstStyle/>
          <a:p>
            <a:fld id="{CE58CB1E-F828-4F11-99E0-327109AF9DA4}" type="slidenum">
              <a:rPr lang="de-DE" smtClean="0"/>
              <a:pPr/>
              <a:t>47</a:t>
            </a:fld>
            <a:endParaRPr lang="de-DE" dirty="0"/>
          </a:p>
        </p:txBody>
      </p:sp>
      <p:sp>
        <p:nvSpPr>
          <p:cNvPr id="5" name="Title 4">
            <a:extLst>
              <a:ext uri="{FF2B5EF4-FFF2-40B4-BE49-F238E27FC236}">
                <a16:creationId xmlns:a16="http://schemas.microsoft.com/office/drawing/2014/main" id="{22F5D8C4-ED3C-87A8-F907-963724CF6339}"/>
              </a:ext>
            </a:extLst>
          </p:cNvPr>
          <p:cNvSpPr>
            <a:spLocks noGrp="1"/>
          </p:cNvSpPr>
          <p:nvPr>
            <p:ph type="title"/>
          </p:nvPr>
        </p:nvSpPr>
        <p:spPr>
          <a:xfrm>
            <a:off x="1016455" y="419330"/>
            <a:ext cx="6942212" cy="360291"/>
          </a:xfrm>
        </p:spPr>
        <p:txBody>
          <a:bodyPr/>
          <a:lstStyle/>
          <a:p>
            <a:r>
              <a:rPr lang="en-US" altLang="zh-CN" sz="1800" b="1" dirty="0">
                <a:latin typeface="Arial" panose="020B0604020202020204" pitchFamily="34" charset="0"/>
                <a:cs typeface="Arial" panose="020B0604020202020204" pitchFamily="34" charset="0"/>
              </a:rPr>
              <a:t>Leveraging</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taint</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analysis</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for</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privacy</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preservation</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assessment</a:t>
            </a:r>
            <a:endParaRPr lang="en-US" sz="2000" b="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314E1047-A339-D7C3-F2A4-ED6FCE11AE20}"/>
              </a:ext>
            </a:extLst>
          </p:cNvPr>
          <p:cNvSpPr>
            <a:spLocks noGrp="1"/>
          </p:cNvSpPr>
          <p:nvPr>
            <p:ph idx="1"/>
          </p:nvPr>
        </p:nvSpPr>
        <p:spPr>
          <a:xfrm>
            <a:off x="1016455" y="779621"/>
            <a:ext cx="6637412" cy="380810"/>
          </a:xfrm>
        </p:spPr>
        <p:txBody>
          <a:bodyPr/>
          <a:lstStyle/>
          <a:p>
            <a:r>
              <a:rPr lang="en-US" altLang="zh-CN"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A</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large</a:t>
            </a:r>
            <a:r>
              <a:rPr lang="en-US" altLang="zh-CN" kern="100" dirty="0">
                <a:latin typeface="Arial" panose="020B0604020202020204" pitchFamily="34" charset="0"/>
                <a:ea typeface="DengXian" panose="02010600030101010101" pitchFamily="2" charset="-122"/>
                <a:cs typeface="Arial" panose="020B0604020202020204" pitchFamily="34" charset="0"/>
              </a:rPr>
              <a:t>-scale</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privacy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assessment</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for</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Android</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third-party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SDKs</a:t>
            </a:r>
            <a:endParaRPr lang="en-US" altLang="zh-CN"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4" name="Picture 2" descr="Android - Free social media icons">
            <a:extLst>
              <a:ext uri="{FF2B5EF4-FFF2-40B4-BE49-F238E27FC236}">
                <a16:creationId xmlns:a16="http://schemas.microsoft.com/office/drawing/2014/main" id="{228230F1-A87D-B0F5-6E30-D8841C81807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6084" y="451573"/>
            <a:ext cx="629606" cy="62960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666DC6B-E267-8052-24B3-AE6120B56CC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4277" y="1616070"/>
            <a:ext cx="5058508" cy="1833709"/>
          </a:xfrm>
          <a:prstGeom prst="rect">
            <a:avLst/>
          </a:prstGeom>
        </p:spPr>
      </p:pic>
      <p:sp>
        <p:nvSpPr>
          <p:cNvPr id="14" name="TextBox 13">
            <a:extLst>
              <a:ext uri="{FF2B5EF4-FFF2-40B4-BE49-F238E27FC236}">
                <a16:creationId xmlns:a16="http://schemas.microsoft.com/office/drawing/2014/main" id="{2A287438-5164-1BD1-31B6-CABFF092DFDD}"/>
              </a:ext>
            </a:extLst>
          </p:cNvPr>
          <p:cNvSpPr txBox="1"/>
          <p:nvPr/>
        </p:nvSpPr>
        <p:spPr>
          <a:xfrm>
            <a:off x="724277" y="1235260"/>
            <a:ext cx="6204061"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A</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real-world</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example</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of</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false</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positive</a:t>
            </a:r>
            <a:endParaRPr lang="en-US" sz="14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7B85C7A-DE89-7ECD-005C-E2D83DA3F509}"/>
              </a:ext>
            </a:extLst>
          </p:cNvPr>
          <p:cNvSpPr txBox="1"/>
          <p:nvPr/>
        </p:nvSpPr>
        <p:spPr>
          <a:xfrm>
            <a:off x="631769" y="3475921"/>
            <a:ext cx="7880461" cy="1107996"/>
          </a:xfrm>
          <a:prstGeom prst="rect">
            <a:avLst/>
          </a:prstGeom>
          <a:noFill/>
        </p:spPr>
        <p:txBody>
          <a:bodyPr wrap="square" rtlCol="0">
            <a:spAutoFit/>
          </a:bodyPr>
          <a:lstStyle/>
          <a:p>
            <a:r>
              <a:rPr lang="en-US" altLang="zh-CN" sz="1100" dirty="0">
                <a:latin typeface="Arial" panose="020B0604020202020204" pitchFamily="34" charset="0"/>
                <a:cs typeface="Arial" panose="020B0604020202020204" pitchFamily="34" charset="0"/>
              </a:rPr>
              <a:t>A</a:t>
            </a:r>
            <a:r>
              <a:rPr lang="en-US" sz="1100" dirty="0">
                <a:latin typeface="Arial" panose="020B0604020202020204" pitchFamily="34" charset="0"/>
                <a:cs typeface="Arial" panose="020B0604020202020204" pitchFamily="34" charset="0"/>
              </a:rPr>
              <a:t>n example code reverse-engineered from</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one of our examined SDKs named “</a:t>
            </a:r>
            <a:r>
              <a:rPr lang="en-US" sz="1100" dirty="0" err="1">
                <a:latin typeface="Arial" panose="020B0604020202020204" pitchFamily="34" charset="0"/>
                <a:cs typeface="Arial" panose="020B0604020202020204" pitchFamily="34" charset="0"/>
              </a:rPr>
              <a:t>mipush</a:t>
            </a:r>
            <a:r>
              <a:rPr lang="en-US" sz="1100" dirty="0">
                <a:latin typeface="Arial" panose="020B0604020202020204" pitchFamily="34" charset="0"/>
                <a:cs typeface="Arial" panose="020B0604020202020204" pitchFamily="34" charset="0"/>
              </a:rPr>
              <a:t>”. We find it attempts</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to read the SSID of the connected </a:t>
            </a:r>
            <a:r>
              <a:rPr lang="en-US" sz="1100" dirty="0" err="1">
                <a:latin typeface="Arial" panose="020B0604020202020204" pitchFamily="34" charset="0"/>
                <a:cs typeface="Arial" panose="020B0604020202020204" pitchFamily="34" charset="0"/>
              </a:rPr>
              <a:t>WiFi</a:t>
            </a:r>
            <a:r>
              <a:rPr lang="en-US" sz="1100" dirty="0">
                <a:latin typeface="Arial" panose="020B0604020202020204" pitchFamily="34" charset="0"/>
                <a:cs typeface="Arial" panose="020B0604020202020204" pitchFamily="34" charset="0"/>
              </a:rPr>
              <a:t> but is later assessed by us</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as a false alarm. </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The SSID reading action (can be realized by the</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method </a:t>
            </a:r>
            <a:r>
              <a:rPr lang="en-US" sz="1100" dirty="0" err="1">
                <a:latin typeface="Arial" panose="020B0604020202020204" pitchFamily="34" charset="0"/>
                <a:cs typeface="Arial" panose="020B0604020202020204" pitchFamily="34" charset="0"/>
              </a:rPr>
              <a:t>getExtraInfo</a:t>
            </a:r>
            <a:r>
              <a:rPr lang="en-US" sz="1100" dirty="0">
                <a:latin typeface="Arial" panose="020B0604020202020204" pitchFamily="34" charset="0"/>
                <a:cs typeface="Arial" panose="020B0604020202020204" pitchFamily="34" charset="0"/>
              </a:rPr>
              <a:t> (line 7) until Android 10) would only take</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place if the device is </a:t>
            </a:r>
            <a:r>
              <a:rPr lang="en-US" sz="1100" b="1" dirty="0">
                <a:latin typeface="Arial" panose="020B0604020202020204" pitchFamily="34" charset="0"/>
                <a:cs typeface="Arial" panose="020B0604020202020204" pitchFamily="34" charset="0"/>
              </a:rPr>
              <a:t>not connecting to </a:t>
            </a:r>
            <a:r>
              <a:rPr lang="en-US" sz="1100" b="1" dirty="0" err="1">
                <a:latin typeface="Arial" panose="020B0604020202020204" pitchFamily="34" charset="0"/>
                <a:cs typeface="Arial" panose="020B0604020202020204" pitchFamily="34" charset="0"/>
              </a:rPr>
              <a:t>WiFi</a:t>
            </a:r>
            <a:r>
              <a:rPr lang="en-US" sz="1100" b="1"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(after line 4), therefore</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we determine this is a</a:t>
            </a:r>
            <a:r>
              <a:rPr lang="en-US" sz="1100" b="1" i="1" dirty="0">
                <a:latin typeface="Arial" panose="020B0604020202020204" pitchFamily="34" charset="0"/>
                <a:cs typeface="Arial" panose="020B0604020202020204" pitchFamily="34" charset="0"/>
              </a:rPr>
              <a:t> logically infeasible code </a:t>
            </a:r>
            <a:r>
              <a:rPr lang="en-US" sz="1100" dirty="0">
                <a:latin typeface="Arial" panose="020B0604020202020204" pitchFamily="34" charset="0"/>
                <a:cs typeface="Arial" panose="020B0604020202020204" pitchFamily="34" charset="0"/>
              </a:rPr>
              <a:t>regarding privacy</a:t>
            </a:r>
          </a:p>
          <a:p>
            <a:r>
              <a:rPr lang="en-US" sz="1100" dirty="0">
                <a:latin typeface="Arial" panose="020B0604020202020204" pitchFamily="34" charset="0"/>
                <a:cs typeface="Arial" panose="020B0604020202020204" pitchFamily="34" charset="0"/>
              </a:rPr>
              <a:t>data access.</a:t>
            </a:r>
          </a:p>
        </p:txBody>
      </p:sp>
      <p:sp>
        <p:nvSpPr>
          <p:cNvPr id="18" name="TextBox 17">
            <a:extLst>
              <a:ext uri="{FF2B5EF4-FFF2-40B4-BE49-F238E27FC236}">
                <a16:creationId xmlns:a16="http://schemas.microsoft.com/office/drawing/2014/main" id="{68C4F0DD-E225-37AF-68BE-7900711F398D}"/>
              </a:ext>
            </a:extLst>
          </p:cNvPr>
          <p:cNvSpPr txBox="1"/>
          <p:nvPr/>
        </p:nvSpPr>
        <p:spPr>
          <a:xfrm>
            <a:off x="5782785" y="2509390"/>
            <a:ext cx="3130062" cy="830997"/>
          </a:xfrm>
          <a:prstGeom prst="rect">
            <a:avLst/>
          </a:prstGeom>
          <a:solidFill>
            <a:schemeClr val="accent4">
              <a:lumMod val="20000"/>
              <a:lumOff val="80000"/>
            </a:schemeClr>
          </a:solidFill>
          <a:ln>
            <a:solidFill>
              <a:srgbClr val="FFC000"/>
            </a:solidFill>
          </a:ln>
        </p:spPr>
        <p:txBody>
          <a:bodyPr wrap="square">
            <a:spAutoFit/>
          </a:bodyPr>
          <a:lstStyle/>
          <a:p>
            <a:r>
              <a:rPr lang="en-US" altLang="zh-CN" sz="1600" dirty="0">
                <a:latin typeface="Arial" panose="020B0604020202020204" pitchFamily="34" charset="0"/>
                <a:cs typeface="Arial" panose="020B0604020202020204" pitchFamily="34" charset="0"/>
              </a:rPr>
              <a:t>Manual</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efforts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are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necessary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to</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exclude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false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positives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from</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the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findings.</a:t>
            </a:r>
            <a:endParaRPr lang="en-DE" sz="1600" dirty="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1604A4A9-A41E-BDD6-0857-CDCC01AADE7B}"/>
              </a:ext>
            </a:extLst>
          </p:cNvPr>
          <p:cNvCxnSpPr/>
          <p:nvPr/>
        </p:nvCxnSpPr>
        <p:spPr>
          <a:xfrm>
            <a:off x="1192306" y="2420471"/>
            <a:ext cx="4419600" cy="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993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58F53-CA94-730E-EE34-3A8AB98F771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E130B0C-4AAA-1DBE-DEB8-6C38237D78C7}"/>
              </a:ext>
            </a:extLst>
          </p:cNvPr>
          <p:cNvSpPr>
            <a:spLocks noGrp="1"/>
          </p:cNvSpPr>
          <p:nvPr>
            <p:ph type="sldNum" sz="quarter" idx="11"/>
          </p:nvPr>
        </p:nvSpPr>
        <p:spPr/>
        <p:txBody>
          <a:bodyPr/>
          <a:lstStyle/>
          <a:p>
            <a:fld id="{CE58CB1E-F828-4F11-99E0-327109AF9DA4}" type="slidenum">
              <a:rPr lang="de-DE" smtClean="0"/>
              <a:pPr/>
              <a:t>48</a:t>
            </a:fld>
            <a:endParaRPr lang="de-DE" dirty="0"/>
          </a:p>
        </p:txBody>
      </p:sp>
      <p:sp>
        <p:nvSpPr>
          <p:cNvPr id="5" name="Title 4">
            <a:extLst>
              <a:ext uri="{FF2B5EF4-FFF2-40B4-BE49-F238E27FC236}">
                <a16:creationId xmlns:a16="http://schemas.microsoft.com/office/drawing/2014/main" id="{425651D0-9437-91D4-31FE-575B645F27E7}"/>
              </a:ext>
            </a:extLst>
          </p:cNvPr>
          <p:cNvSpPr>
            <a:spLocks noGrp="1"/>
          </p:cNvSpPr>
          <p:nvPr>
            <p:ph type="title"/>
          </p:nvPr>
        </p:nvSpPr>
        <p:spPr>
          <a:xfrm>
            <a:off x="1016455" y="419330"/>
            <a:ext cx="6942212" cy="360291"/>
          </a:xfrm>
        </p:spPr>
        <p:txBody>
          <a:bodyPr/>
          <a:lstStyle/>
          <a:p>
            <a:r>
              <a:rPr lang="en-US" altLang="zh-CN" sz="1800" b="1" dirty="0">
                <a:latin typeface="Arial" panose="020B0604020202020204" pitchFamily="34" charset="0"/>
                <a:cs typeface="Arial" panose="020B0604020202020204" pitchFamily="34" charset="0"/>
              </a:rPr>
              <a:t>Leveraging</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taint</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analysis</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for</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privacy</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preservation</a:t>
            </a:r>
            <a:r>
              <a:rPr lang="zh-CN" altLang="en-US" sz="1800" b="1" dirty="0">
                <a:latin typeface="Arial" panose="020B0604020202020204" pitchFamily="34" charset="0"/>
                <a:cs typeface="Arial" panose="020B0604020202020204" pitchFamily="34" charset="0"/>
              </a:rPr>
              <a:t> </a:t>
            </a:r>
            <a:r>
              <a:rPr lang="en-US" altLang="zh-CN" sz="1800" b="1" dirty="0">
                <a:latin typeface="Arial" panose="020B0604020202020204" pitchFamily="34" charset="0"/>
                <a:cs typeface="Arial" panose="020B0604020202020204" pitchFamily="34" charset="0"/>
              </a:rPr>
              <a:t>assessment</a:t>
            </a:r>
            <a:endParaRPr lang="en-US" sz="2000" b="1" dirty="0">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78442E3D-A2D8-2860-9F98-B7C78D695646}"/>
              </a:ext>
            </a:extLst>
          </p:cNvPr>
          <p:cNvSpPr>
            <a:spLocks noGrp="1"/>
          </p:cNvSpPr>
          <p:nvPr>
            <p:ph idx="1"/>
          </p:nvPr>
        </p:nvSpPr>
        <p:spPr>
          <a:xfrm>
            <a:off x="1016455" y="779621"/>
            <a:ext cx="6637412" cy="380810"/>
          </a:xfrm>
        </p:spPr>
        <p:txBody>
          <a:bodyPr/>
          <a:lstStyle/>
          <a:p>
            <a:r>
              <a:rPr lang="en-US" altLang="zh-CN" kern="100" dirty="0">
                <a:effectLst/>
                <a:latin typeface="Arial" panose="020B0604020202020204" pitchFamily="34" charset="0"/>
                <a:ea typeface="DengXian" panose="02010600030101010101" pitchFamily="2" charset="-122"/>
                <a:cs typeface="Arial" panose="020B0604020202020204" pitchFamily="34" charset="0"/>
              </a:rPr>
              <a:t>Case</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Study:</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A</a:t>
            </a:r>
            <a:r>
              <a:rPr lang="zh-CN" altLang="en-US"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kern="100" dirty="0">
                <a:effectLst/>
                <a:latin typeface="Arial" panose="020B0604020202020204" pitchFamily="34" charset="0"/>
                <a:ea typeface="DengXian" panose="02010600030101010101" pitchFamily="2" charset="-122"/>
                <a:cs typeface="Arial" panose="020B0604020202020204" pitchFamily="34" charset="0"/>
              </a:rPr>
              <a:t>large</a:t>
            </a:r>
            <a:r>
              <a:rPr lang="en-US" altLang="zh-CN" kern="100" dirty="0">
                <a:latin typeface="Arial" panose="020B0604020202020204" pitchFamily="34" charset="0"/>
                <a:ea typeface="DengXian" panose="02010600030101010101" pitchFamily="2" charset="-122"/>
                <a:cs typeface="Arial" panose="020B0604020202020204" pitchFamily="34" charset="0"/>
              </a:rPr>
              <a:t>-scale</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privacy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assessment</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for</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Android</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third-party</a:t>
            </a:r>
            <a:r>
              <a:rPr lang="zh-CN" altLang="en-US" kern="100" dirty="0">
                <a:latin typeface="Arial" panose="020B0604020202020204" pitchFamily="34" charset="0"/>
                <a:ea typeface="DengXian" panose="02010600030101010101" pitchFamily="2" charset="-122"/>
                <a:cs typeface="Arial" panose="020B0604020202020204" pitchFamily="34" charset="0"/>
              </a:rPr>
              <a:t> </a:t>
            </a:r>
            <a:r>
              <a:rPr lang="en-US" altLang="zh-CN" kern="100" dirty="0">
                <a:latin typeface="Arial" panose="020B0604020202020204" pitchFamily="34" charset="0"/>
                <a:ea typeface="DengXian" panose="02010600030101010101" pitchFamily="2" charset="-122"/>
                <a:cs typeface="Arial" panose="020B0604020202020204" pitchFamily="34" charset="0"/>
              </a:rPr>
              <a:t>SDKs</a:t>
            </a:r>
            <a:endParaRPr lang="en-US" altLang="zh-CN" kern="100" dirty="0">
              <a:effectLst/>
              <a:latin typeface="Arial" panose="020B0604020202020204" pitchFamily="34" charset="0"/>
              <a:ea typeface="DengXian" panose="02010600030101010101" pitchFamily="2" charset="-122"/>
              <a:cs typeface="Arial" panose="020B0604020202020204" pitchFamily="34" charset="0"/>
            </a:endParaRPr>
          </a:p>
        </p:txBody>
      </p:sp>
      <p:pic>
        <p:nvPicPr>
          <p:cNvPr id="4" name="Picture 2" descr="Android - Free social media icons">
            <a:extLst>
              <a:ext uri="{FF2B5EF4-FFF2-40B4-BE49-F238E27FC236}">
                <a16:creationId xmlns:a16="http://schemas.microsoft.com/office/drawing/2014/main" id="{D1986796-4053-F180-BA72-A6AAC2AE6DDB}"/>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6084" y="451573"/>
            <a:ext cx="629606" cy="62960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71ACE46-743C-53F6-FFC2-791EB4691378}"/>
              </a:ext>
            </a:extLst>
          </p:cNvPr>
          <p:cNvSpPr txBox="1"/>
          <p:nvPr/>
        </p:nvSpPr>
        <p:spPr>
          <a:xfrm>
            <a:off x="724277" y="4363879"/>
            <a:ext cx="7234390" cy="415498"/>
          </a:xfrm>
          <a:prstGeom prst="rect">
            <a:avLst/>
          </a:prstGeom>
          <a:noFill/>
        </p:spPr>
        <p:txBody>
          <a:bodyPr wrap="square" rtlCol="0">
            <a:spAutoFit/>
          </a:bodyPr>
          <a:lstStyle/>
          <a:p>
            <a:r>
              <a:rPr lang="en-US" sz="1050" dirty="0"/>
              <a:t>Information flow demonstrates how the device ID is accessed and saved to the system settings by one of our analyzed</a:t>
            </a:r>
            <a:r>
              <a:rPr lang="zh-CN" altLang="en-US" sz="1050" dirty="0"/>
              <a:t> </a:t>
            </a:r>
            <a:r>
              <a:rPr lang="en-US" sz="1050" dirty="0"/>
              <a:t>SDKs (the obfuscated code is obtained from reverse engineering and has been simplified to save space)</a:t>
            </a:r>
          </a:p>
        </p:txBody>
      </p:sp>
      <p:pic>
        <p:nvPicPr>
          <p:cNvPr id="6" name="Picture 5">
            <a:extLst>
              <a:ext uri="{FF2B5EF4-FFF2-40B4-BE49-F238E27FC236}">
                <a16:creationId xmlns:a16="http://schemas.microsoft.com/office/drawing/2014/main" id="{AC4D8A89-59A1-43B5-D4BD-176B65D30D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1361" y="1575221"/>
            <a:ext cx="7772400" cy="2810655"/>
          </a:xfrm>
          <a:prstGeom prst="rect">
            <a:avLst/>
          </a:prstGeom>
        </p:spPr>
      </p:pic>
      <p:sp>
        <p:nvSpPr>
          <p:cNvPr id="14" name="TextBox 13">
            <a:extLst>
              <a:ext uri="{FF2B5EF4-FFF2-40B4-BE49-F238E27FC236}">
                <a16:creationId xmlns:a16="http://schemas.microsoft.com/office/drawing/2014/main" id="{B6B26FEA-6F23-94B3-CB0E-D4ACBFC52DB9}"/>
              </a:ext>
            </a:extLst>
          </p:cNvPr>
          <p:cNvSpPr txBox="1"/>
          <p:nvPr/>
        </p:nvSpPr>
        <p:spPr>
          <a:xfrm>
            <a:off x="724277" y="1235260"/>
            <a:ext cx="6204061" cy="307777"/>
          </a:xfrm>
          <a:prstGeom prst="rect">
            <a:avLst/>
          </a:prstGeom>
          <a:noFill/>
        </p:spPr>
        <p:txBody>
          <a:bodyPr wrap="square" rtlCol="0">
            <a:spAutoFit/>
          </a:bodyPr>
          <a:lstStyle/>
          <a:p>
            <a:r>
              <a:rPr lang="en-US" altLang="zh-CN" sz="1400" b="1" dirty="0">
                <a:latin typeface="Arial" panose="020B0604020202020204" pitchFamily="34" charset="0"/>
                <a:cs typeface="Arial" panose="020B0604020202020204" pitchFamily="34" charset="0"/>
              </a:rPr>
              <a:t>A</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real-world</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example</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of</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a</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tainted</a:t>
            </a:r>
            <a:r>
              <a:rPr lang="zh-CN" altLang="en-US" sz="1400" b="1" dirty="0">
                <a:latin typeface="Arial" panose="020B0604020202020204" pitchFamily="34" charset="0"/>
                <a:cs typeface="Arial" panose="020B0604020202020204" pitchFamily="34" charset="0"/>
              </a:rPr>
              <a:t> </a:t>
            </a:r>
            <a:r>
              <a:rPr lang="en-US" altLang="zh-CN" sz="1400" b="1" dirty="0">
                <a:latin typeface="Arial" panose="020B0604020202020204" pitchFamily="34" charset="0"/>
                <a:cs typeface="Arial" panose="020B0604020202020204" pitchFamily="34" charset="0"/>
              </a:rPr>
              <a:t>trace</a:t>
            </a:r>
            <a:endParaRPr 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17833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A1639-6872-337F-87E7-B3C722850F9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BBBD6A4-8400-F2E6-8415-B55C4A7D6A91}"/>
              </a:ext>
            </a:extLst>
          </p:cNvPr>
          <p:cNvSpPr txBox="1"/>
          <p:nvPr/>
        </p:nvSpPr>
        <p:spPr>
          <a:xfrm>
            <a:off x="591469" y="1073888"/>
            <a:ext cx="7812206" cy="584775"/>
          </a:xfrm>
          <a:prstGeom prst="rect">
            <a:avLst/>
          </a:prstGeom>
          <a:noFill/>
        </p:spPr>
        <p:txBody>
          <a:bodyPr wrap="square" rtlCol="0">
            <a:spAutoFit/>
          </a:bodyPr>
          <a:lstStyle/>
          <a:p>
            <a:r>
              <a:rPr lang="en-US" altLang="zh-CN" sz="3200" b="1" dirty="0">
                <a:solidFill>
                  <a:schemeClr val="accent1"/>
                </a:solidFill>
                <a:latin typeface="Arial" panose="020B0604020202020204" pitchFamily="34" charset="0"/>
                <a:cs typeface="Arial" panose="020B0604020202020204" pitchFamily="34" charset="0"/>
              </a:rPr>
              <a:t>Fuzzing</a:t>
            </a:r>
            <a:r>
              <a:rPr lang="zh-CN" altLang="en-US" sz="3200" b="1" dirty="0">
                <a:solidFill>
                  <a:schemeClr val="accent1"/>
                </a:solidFill>
                <a:latin typeface="Arial" panose="020B0604020202020204" pitchFamily="34" charset="0"/>
                <a:cs typeface="Arial" panose="020B0604020202020204" pitchFamily="34" charset="0"/>
              </a:rPr>
              <a:t> </a:t>
            </a:r>
            <a:r>
              <a:rPr lang="en-US" altLang="zh-CN" sz="3200" b="1" dirty="0">
                <a:solidFill>
                  <a:schemeClr val="accent1"/>
                </a:solidFill>
                <a:latin typeface="Arial" panose="020B0604020202020204" pitchFamily="34" charset="0"/>
                <a:cs typeface="Arial" panose="020B0604020202020204" pitchFamily="34" charset="0"/>
              </a:rPr>
              <a:t>&amp;</a:t>
            </a:r>
            <a:r>
              <a:rPr lang="zh-CN" altLang="en-US" sz="3200" b="1" dirty="0">
                <a:solidFill>
                  <a:schemeClr val="accent1"/>
                </a:solidFill>
                <a:latin typeface="Arial" panose="020B0604020202020204" pitchFamily="34" charset="0"/>
                <a:cs typeface="Arial" panose="020B0604020202020204" pitchFamily="34" charset="0"/>
              </a:rPr>
              <a:t> </a:t>
            </a:r>
            <a:r>
              <a:rPr lang="en-US" altLang="zh-CN" sz="3200" b="1" dirty="0">
                <a:solidFill>
                  <a:schemeClr val="accent1"/>
                </a:solidFill>
                <a:latin typeface="Arial" panose="020B0604020202020204" pitchFamily="34" charset="0"/>
                <a:cs typeface="Arial" panose="020B0604020202020204" pitchFamily="34" charset="0"/>
              </a:rPr>
              <a:t>Penetration</a:t>
            </a:r>
            <a:r>
              <a:rPr lang="zh-CN" altLang="en-US" sz="3200" b="1" dirty="0">
                <a:solidFill>
                  <a:schemeClr val="accent1"/>
                </a:solidFill>
                <a:latin typeface="Arial" panose="020B0604020202020204" pitchFamily="34" charset="0"/>
                <a:cs typeface="Arial" panose="020B0604020202020204" pitchFamily="34" charset="0"/>
              </a:rPr>
              <a:t> </a:t>
            </a:r>
            <a:r>
              <a:rPr lang="en-US" altLang="zh-CN" sz="3200" b="1" dirty="0">
                <a:solidFill>
                  <a:schemeClr val="accent1"/>
                </a:solidFill>
                <a:latin typeface="Arial" panose="020B0604020202020204" pitchFamily="34" charset="0"/>
                <a:cs typeface="Arial" panose="020B0604020202020204" pitchFamily="34" charset="0"/>
              </a:rPr>
              <a:t>Testing</a:t>
            </a:r>
            <a:endParaRPr lang="en-DE" sz="3200" b="1" dirty="0">
              <a:solidFill>
                <a:schemeClr val="accent1"/>
              </a:solidFill>
              <a:latin typeface="Arial" panose="020B0604020202020204" pitchFamily="34" charset="0"/>
              <a:cs typeface="Arial" panose="020B0604020202020204" pitchFamily="34" charset="0"/>
            </a:endParaRPr>
          </a:p>
        </p:txBody>
      </p:sp>
      <p:sp>
        <p:nvSpPr>
          <p:cNvPr id="3" name="Content Placeholder 1">
            <a:extLst>
              <a:ext uri="{FF2B5EF4-FFF2-40B4-BE49-F238E27FC236}">
                <a16:creationId xmlns:a16="http://schemas.microsoft.com/office/drawing/2014/main" id="{E0E190CC-D56D-DA59-4B53-59AB060B15ED}"/>
              </a:ext>
            </a:extLst>
          </p:cNvPr>
          <p:cNvSpPr txBox="1">
            <a:spLocks/>
          </p:cNvSpPr>
          <p:nvPr/>
        </p:nvSpPr>
        <p:spPr>
          <a:xfrm>
            <a:off x="591469" y="2014668"/>
            <a:ext cx="7812206" cy="760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None/>
            </a:pP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Fuzzing</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Penetration</a:t>
            </a:r>
            <a:r>
              <a:rPr lang="zh-CN" altLang="en-US"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solidFill>
                  <a:schemeClr val="bg1">
                    <a:lumMod val="50000"/>
                  </a:schemeClr>
                </a:solidFill>
                <a:latin typeface="Arial" panose="020B0604020202020204" pitchFamily="34" charset="0"/>
                <a:ea typeface="DengXian" panose="02010600030101010101" pitchFamily="2" charset="-122"/>
                <a:cs typeface="Arial" panose="020B0604020202020204" pitchFamily="34" charset="0"/>
              </a:rPr>
              <a:t>Testing</a:t>
            </a:r>
            <a:r>
              <a:rPr lang="zh-CN" altLang="en-US"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solidFill>
                <a:schemeClr val="bg1">
                  <a:lumMod val="50000"/>
                </a:schemeClr>
              </a:solidFill>
              <a:effectLst/>
              <a:latin typeface="Arial" panose="020B0604020202020204" pitchFamily="34" charset="0"/>
              <a:ea typeface="DengXian" panose="02010600030101010101" pitchFamily="2" charset="-122"/>
              <a:cs typeface="Arial" panose="020B0604020202020204" pitchFamily="34" charset="0"/>
            </a:endParaRPr>
          </a:p>
        </p:txBody>
      </p:sp>
    </p:spTree>
    <p:extLst>
      <p:ext uri="{BB962C8B-B14F-4D97-AF65-F5344CB8AC3E}">
        <p14:creationId xmlns:p14="http://schemas.microsoft.com/office/powerpoint/2010/main" val="53737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C9AD9-4EBE-8417-178E-24FE6BFE4A2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D843908-67F2-763C-EC3C-8BD0CFED5510}"/>
              </a:ext>
            </a:extLst>
          </p:cNvPr>
          <p:cNvSpPr>
            <a:spLocks noGrp="1"/>
          </p:cNvSpPr>
          <p:nvPr>
            <p:ph type="sldNum" sz="quarter" idx="11"/>
          </p:nvPr>
        </p:nvSpPr>
        <p:spPr/>
        <p:txBody>
          <a:bodyPr/>
          <a:lstStyle/>
          <a:p>
            <a:fld id="{CE58CB1E-F828-4F11-99E0-327109AF9DA4}" type="slidenum">
              <a:rPr lang="de-DE" smtClean="0"/>
              <a:pPr/>
              <a:t>5</a:t>
            </a:fld>
            <a:endParaRPr lang="de-DE" dirty="0"/>
          </a:p>
        </p:txBody>
      </p:sp>
      <p:sp>
        <p:nvSpPr>
          <p:cNvPr id="5" name="Title 4">
            <a:extLst>
              <a:ext uri="{FF2B5EF4-FFF2-40B4-BE49-F238E27FC236}">
                <a16:creationId xmlns:a16="http://schemas.microsoft.com/office/drawing/2014/main" id="{1F54D0EB-9F72-75FE-BFA2-9474A2FA3C99}"/>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A163A7E-2A0A-FCDB-9B34-2800976BBF56}"/>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 in modern computer architecture</a:t>
            </a:r>
          </a:p>
        </p:txBody>
      </p:sp>
      <p:sp>
        <p:nvSpPr>
          <p:cNvPr id="6" name="Content Placeholder 1">
            <a:extLst>
              <a:ext uri="{FF2B5EF4-FFF2-40B4-BE49-F238E27FC236}">
                <a16:creationId xmlns:a16="http://schemas.microsoft.com/office/drawing/2014/main" id="{D292BB0A-1606-CB5A-28F4-0541B542834A}"/>
              </a:ext>
            </a:extLst>
          </p:cNvPr>
          <p:cNvSpPr txBox="1">
            <a:spLocks/>
          </p:cNvSpPr>
          <p:nvPr/>
        </p:nvSpPr>
        <p:spPr>
          <a:xfrm>
            <a:off x="581186" y="1517913"/>
            <a:ext cx="5877279" cy="2065546"/>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US" altLang="zh-CN" sz="1500" kern="100" dirty="0">
                <a:latin typeface="Arial" panose="020B0604020202020204" pitchFamily="34" charset="0"/>
                <a:cs typeface="Arial" panose="020B0604020202020204" pitchFamily="34" charset="0"/>
              </a:rPr>
              <a:t>F</a:t>
            </a:r>
            <a:r>
              <a:rPr lang="en-SG" sz="1500" kern="100" dirty="0">
                <a:latin typeface="Arial" panose="020B0604020202020204" pitchFamily="34" charset="0"/>
                <a:cs typeface="Arial" panose="020B0604020202020204" pitchFamily="34" charset="0"/>
              </a:rPr>
              <a:t>our basic </a:t>
            </a:r>
            <a:r>
              <a:rPr lang="en-SG" sz="1500" i="1" kern="100" dirty="0">
                <a:latin typeface="Arial" panose="020B0604020202020204" pitchFamily="34" charset="0"/>
                <a:cs typeface="Arial" panose="020B0604020202020204" pitchFamily="34" charset="0"/>
              </a:rPr>
              <a:t>read-write</a:t>
            </a:r>
            <a:r>
              <a:rPr lang="en-SG" sz="1500" kern="100" dirty="0">
                <a:latin typeface="Arial" panose="020B0604020202020204" pitchFamily="34" charset="0"/>
                <a:cs typeface="Arial" panose="020B0604020202020204" pitchFamily="34" charset="0"/>
              </a:rPr>
              <a:t> memory regions in a program</a:t>
            </a:r>
          </a:p>
          <a:p>
            <a:pPr marL="519113" lvl="1" indent="-342900"/>
            <a:r>
              <a:rPr lang="en-SG" sz="1500" kern="100" dirty="0">
                <a:latin typeface="Arial" panose="020B0604020202020204" pitchFamily="34" charset="0"/>
                <a:cs typeface="Arial" panose="020B0604020202020204" pitchFamily="34" charset="0"/>
              </a:rPr>
              <a:t>Stack</a:t>
            </a:r>
          </a:p>
          <a:p>
            <a:pPr marL="519113" lvl="1" indent="-342900"/>
            <a:r>
              <a:rPr lang="en-SG" sz="1500" kern="100" dirty="0">
                <a:latin typeface="Arial" panose="020B0604020202020204" pitchFamily="34" charset="0"/>
                <a:cs typeface="Arial" panose="020B0604020202020204" pitchFamily="34" charset="0"/>
              </a:rPr>
              <a:t>Data</a:t>
            </a:r>
          </a:p>
          <a:p>
            <a:pPr marL="519113" lvl="1" indent="-342900"/>
            <a:r>
              <a:rPr lang="en-SG" sz="1500" kern="100" dirty="0">
                <a:latin typeface="Arial" panose="020B0604020202020204" pitchFamily="34" charset="0"/>
                <a:cs typeface="Arial" panose="020B0604020202020204" pitchFamily="34" charset="0"/>
              </a:rPr>
              <a:t>BSS</a:t>
            </a:r>
            <a:r>
              <a:rPr lang="zh-CN" altLang="en-US" sz="1500" kern="100" dirty="0">
                <a:latin typeface="Arial" panose="020B0604020202020204" pitchFamily="34" charset="0"/>
                <a:cs typeface="Arial" panose="020B0604020202020204" pitchFamily="34" charset="0"/>
              </a:rPr>
              <a:t> </a:t>
            </a:r>
            <a:r>
              <a:rPr lang="en-SG" sz="1500" kern="100" dirty="0">
                <a:latin typeface="Arial" panose="020B0604020202020204" pitchFamily="34" charset="0"/>
                <a:cs typeface="Arial" panose="020B0604020202020204" pitchFamily="34" charset="0"/>
              </a:rPr>
              <a:t>(Block Started by Symbol), and </a:t>
            </a:r>
          </a:p>
          <a:p>
            <a:pPr marL="519113" lvl="1" indent="-342900"/>
            <a:r>
              <a:rPr lang="en-SG" sz="1500" kern="100" dirty="0">
                <a:latin typeface="Arial" panose="020B0604020202020204" pitchFamily="34" charset="0"/>
                <a:cs typeface="Arial" panose="020B0604020202020204" pitchFamily="34" charset="0"/>
              </a:rPr>
              <a:t>Heap </a:t>
            </a:r>
          </a:p>
          <a:p>
            <a:pPr marL="285750" indent="-285750">
              <a:buFont typeface="Arial" panose="020B0604020202020204" pitchFamily="34" charset="0"/>
              <a:buChar char="•"/>
            </a:pPr>
            <a:endParaRPr lang="en-SG" sz="1500" kern="1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SG" sz="1500" kern="100" dirty="0">
                <a:latin typeface="Arial" panose="020B0604020202020204" pitchFamily="34" charset="0"/>
                <a:cs typeface="Arial" panose="020B0604020202020204" pitchFamily="34" charset="0"/>
              </a:rPr>
              <a:t>The data, BSS, and heap areas are collectively referred to as the</a:t>
            </a:r>
            <a:r>
              <a:rPr lang="zh-CN" altLang="en-US" sz="1500" kern="100" dirty="0">
                <a:latin typeface="Arial" panose="020B0604020202020204" pitchFamily="34" charset="0"/>
                <a:cs typeface="Arial" panose="020B0604020202020204" pitchFamily="34" charset="0"/>
              </a:rPr>
              <a:t> “</a:t>
            </a:r>
            <a:r>
              <a:rPr lang="en-SG" sz="1500" kern="100" dirty="0">
                <a:latin typeface="Arial" panose="020B0604020202020204" pitchFamily="34" charset="0"/>
                <a:cs typeface="Arial" panose="020B0604020202020204" pitchFamily="34" charset="0"/>
              </a:rPr>
              <a:t>data segment</a:t>
            </a:r>
            <a:r>
              <a:rPr lang="zh-CN" altLang="en-US" sz="1500" kern="100" dirty="0">
                <a:latin typeface="Arial" panose="020B0604020202020204" pitchFamily="34" charset="0"/>
                <a:cs typeface="Arial" panose="020B0604020202020204" pitchFamily="34" charset="0"/>
              </a:rPr>
              <a:t>”</a:t>
            </a:r>
            <a:r>
              <a:rPr lang="en-SG" sz="1500" kern="100" dirty="0">
                <a:latin typeface="Arial" panose="020B0604020202020204" pitchFamily="34" charset="0"/>
                <a:cs typeface="Arial" panose="020B0604020202020204" pitchFamily="34" charset="0"/>
              </a:rPr>
              <a:t>.</a:t>
            </a:r>
            <a:endParaRPr lang="en-GB" sz="1500" kern="100" dirty="0">
              <a:latin typeface="Arial" panose="020B0604020202020204" pitchFamily="34" charset="0"/>
              <a:cs typeface="Arial" panose="020B0604020202020204" pitchFamily="34" charset="0"/>
            </a:endParaRPr>
          </a:p>
        </p:txBody>
      </p:sp>
      <p:pic>
        <p:nvPicPr>
          <p:cNvPr id="1026" name="Picture 2" descr="Data segment - Wikipedia">
            <a:hlinkClick r:id="rId2"/>
            <a:extLst>
              <a:ext uri="{FF2B5EF4-FFF2-40B4-BE49-F238E27FC236}">
                <a16:creationId xmlns:a16="http://schemas.microsoft.com/office/drawing/2014/main" id="{65388814-3C0E-B246-3238-E8E5DCEB9E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4920" y="1554061"/>
            <a:ext cx="1216631" cy="311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409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754CB-CBE2-FCF6-9668-E52BBE2943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A98D831-ECEF-DF5B-CEA5-11EDCC349B11}"/>
              </a:ext>
            </a:extLst>
          </p:cNvPr>
          <p:cNvSpPr>
            <a:spLocks noGrp="1"/>
          </p:cNvSpPr>
          <p:nvPr>
            <p:ph type="sldNum" sz="quarter" idx="11"/>
          </p:nvPr>
        </p:nvSpPr>
        <p:spPr/>
        <p:txBody>
          <a:bodyPr/>
          <a:lstStyle/>
          <a:p>
            <a:fld id="{CE58CB1E-F828-4F11-99E0-327109AF9DA4}" type="slidenum">
              <a:rPr lang="de-DE" smtClean="0"/>
              <a:pPr/>
              <a:t>50</a:t>
            </a:fld>
            <a:endParaRPr lang="de-DE" dirty="0"/>
          </a:p>
        </p:txBody>
      </p:sp>
      <p:sp>
        <p:nvSpPr>
          <p:cNvPr id="5" name="Title 4">
            <a:extLst>
              <a:ext uri="{FF2B5EF4-FFF2-40B4-BE49-F238E27FC236}">
                <a16:creationId xmlns:a16="http://schemas.microsoft.com/office/drawing/2014/main" id="{5653BD19-43CE-0FAF-D038-502B2F904E03}"/>
              </a:ext>
            </a:extLst>
          </p:cNvPr>
          <p:cNvSpPr>
            <a:spLocks noGrp="1"/>
          </p:cNvSpPr>
          <p:nvPr>
            <p:ph type="title"/>
          </p:nvPr>
        </p:nvSpPr>
        <p:spPr>
          <a:xfrm>
            <a:off x="573258" y="543509"/>
            <a:ext cx="8246903" cy="377796"/>
          </a:xfrm>
        </p:spPr>
        <p:txBody>
          <a:bodyPr/>
          <a:lstStyle/>
          <a:p>
            <a:r>
              <a:rPr lang="en-US" altLang="zh-CN" sz="2400" dirty="0"/>
              <a:t>Fuzzing</a:t>
            </a:r>
            <a:r>
              <a:rPr lang="zh-CN" altLang="en-US" sz="2400" dirty="0"/>
              <a:t> </a:t>
            </a:r>
            <a:r>
              <a:rPr lang="en-US" altLang="zh-CN" sz="2400" dirty="0"/>
              <a:t>&amp;</a:t>
            </a:r>
            <a:r>
              <a:rPr lang="zh-CN" altLang="en-US" sz="2400" dirty="0"/>
              <a:t> </a:t>
            </a:r>
            <a:r>
              <a:rPr lang="en-US" altLang="zh-CN" sz="2400" dirty="0"/>
              <a:t>Penetration</a:t>
            </a:r>
            <a:r>
              <a:rPr lang="zh-CN" altLang="en-US" sz="2400" dirty="0"/>
              <a:t> </a:t>
            </a:r>
            <a:r>
              <a:rPr lang="en-US" altLang="zh-CN" sz="2400" dirty="0"/>
              <a:t>Testing</a:t>
            </a:r>
            <a:endParaRPr lang="en-US" dirty="0"/>
          </a:p>
        </p:txBody>
      </p:sp>
      <p:sp>
        <p:nvSpPr>
          <p:cNvPr id="2" name="Content Placeholder 1">
            <a:extLst>
              <a:ext uri="{FF2B5EF4-FFF2-40B4-BE49-F238E27FC236}">
                <a16:creationId xmlns:a16="http://schemas.microsoft.com/office/drawing/2014/main" id="{7C5C73F6-C4B7-FF09-A629-9D3661119877}"/>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Fuzzing</a:t>
            </a:r>
          </a:p>
        </p:txBody>
      </p:sp>
      <p:sp>
        <p:nvSpPr>
          <p:cNvPr id="6" name="TextBox 5">
            <a:extLst>
              <a:ext uri="{FF2B5EF4-FFF2-40B4-BE49-F238E27FC236}">
                <a16:creationId xmlns:a16="http://schemas.microsoft.com/office/drawing/2014/main" id="{B0CB9515-DAA0-B2E8-6893-34B0461B5C0B}"/>
              </a:ext>
            </a:extLst>
          </p:cNvPr>
          <p:cNvSpPr txBox="1"/>
          <p:nvPr/>
        </p:nvSpPr>
        <p:spPr>
          <a:xfrm>
            <a:off x="573257" y="1364121"/>
            <a:ext cx="7441853" cy="2800767"/>
          </a:xfrm>
          <a:prstGeom prst="rect">
            <a:avLst/>
          </a:prstGeom>
          <a:noFill/>
        </p:spPr>
        <p:txBody>
          <a:bodyPr wrap="square">
            <a:spAutoFit/>
          </a:bodyPr>
          <a:lstStyle/>
          <a:p>
            <a:pPr marL="285750" indent="-285750">
              <a:buFont typeface="Arial" panose="020B0604020202020204" pitchFamily="34" charset="0"/>
              <a:buChar char="•"/>
            </a:pPr>
            <a:r>
              <a:rPr lang="en-DE" sz="1600" dirty="0"/>
              <a:t>A kind of random testing</a:t>
            </a:r>
          </a:p>
          <a:p>
            <a:pPr marL="285750" indent="-285750">
              <a:buFont typeface="Arial" panose="020B0604020202020204" pitchFamily="34" charset="0"/>
              <a:buChar char="•"/>
            </a:pPr>
            <a:endParaRPr lang="en-DE" sz="1600" dirty="0"/>
          </a:p>
          <a:p>
            <a:pPr marL="285750" indent="-285750">
              <a:buFont typeface="Arial" panose="020B0604020202020204" pitchFamily="34" charset="0"/>
              <a:buChar char="•"/>
            </a:pPr>
            <a:r>
              <a:rPr lang="en-DE" sz="1600" dirty="0"/>
              <a:t>Goal: make sure certain bad things don’t happen, including:</a:t>
            </a:r>
          </a:p>
          <a:p>
            <a:pPr marL="742950" lvl="1" indent="-285750">
              <a:buFont typeface="Arial" panose="020B0604020202020204" pitchFamily="34" charset="0"/>
              <a:buChar char="•"/>
            </a:pPr>
            <a:r>
              <a:rPr lang="en-DE" sz="1600" dirty="0"/>
              <a:t>Crashes, </a:t>
            </a:r>
          </a:p>
          <a:p>
            <a:pPr marL="742950" lvl="1" indent="-285750">
              <a:buFont typeface="Arial" panose="020B0604020202020204" pitchFamily="34" charset="0"/>
              <a:buChar char="•"/>
            </a:pPr>
            <a:r>
              <a:rPr lang="en-DE" sz="1600" dirty="0"/>
              <a:t>Thrown exceptions, </a:t>
            </a:r>
          </a:p>
          <a:p>
            <a:pPr marL="742950" lvl="1" indent="-285750">
              <a:buFont typeface="Arial" panose="020B0604020202020204" pitchFamily="34" charset="0"/>
              <a:buChar char="•"/>
            </a:pPr>
            <a:r>
              <a:rPr lang="en-DE" sz="1600" dirty="0"/>
              <a:t>Non-termination.</a:t>
            </a:r>
          </a:p>
          <a:p>
            <a:pPr marL="742950" lvl="1" indent="-285750">
              <a:buFont typeface="Arial" panose="020B0604020202020204" pitchFamily="34" charset="0"/>
              <a:buChar char="•"/>
            </a:pPr>
            <a:r>
              <a:rPr lang="en-DE" sz="1400" i="1" dirty="0"/>
              <a:t>All of these things can be the foundation of security vulnerabilities</a:t>
            </a:r>
            <a:endParaRPr lang="en-DE" sz="1600" i="1" dirty="0"/>
          </a:p>
          <a:p>
            <a:pPr marL="285750" indent="-285750">
              <a:buFont typeface="Arial" panose="020B0604020202020204" pitchFamily="34" charset="0"/>
              <a:buChar char="•"/>
            </a:pPr>
            <a:endParaRPr lang="en-DE" sz="1600" dirty="0"/>
          </a:p>
          <a:p>
            <a:pPr marL="285750" indent="-285750">
              <a:buFont typeface="Arial" panose="020B0604020202020204" pitchFamily="34" charset="0"/>
              <a:buChar char="•"/>
            </a:pPr>
            <a:r>
              <a:rPr lang="en-DE" sz="1600" dirty="0"/>
              <a:t>Fuzzing complements functional testing</a:t>
            </a:r>
          </a:p>
          <a:p>
            <a:pPr marL="742950" lvl="1" indent="-285750">
              <a:buFont typeface="Arial" panose="020B0604020202020204" pitchFamily="34" charset="0"/>
              <a:buChar char="•"/>
            </a:pPr>
            <a:r>
              <a:rPr lang="en-DE" sz="1600" dirty="0"/>
              <a:t>Fuzzing tests features directly (i.e., unit testing)</a:t>
            </a:r>
          </a:p>
          <a:p>
            <a:pPr marL="742950" lvl="1" indent="-285750">
              <a:buFont typeface="Arial" panose="020B0604020202020204" pitchFamily="34" charset="0"/>
              <a:buChar char="•"/>
            </a:pPr>
            <a:r>
              <a:rPr lang="en-DE" sz="1600" dirty="0"/>
              <a:t>Normal test cases can be starting points for fuzz tests</a:t>
            </a:r>
          </a:p>
        </p:txBody>
      </p:sp>
    </p:spTree>
    <p:extLst>
      <p:ext uri="{BB962C8B-B14F-4D97-AF65-F5344CB8AC3E}">
        <p14:creationId xmlns:p14="http://schemas.microsoft.com/office/powerpoint/2010/main" val="2695979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84F2E-8EEF-26E9-BF19-91D647D0CFA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4F007C-3E0C-52F1-9E7F-CAAF65525239}"/>
              </a:ext>
            </a:extLst>
          </p:cNvPr>
          <p:cNvSpPr>
            <a:spLocks noGrp="1"/>
          </p:cNvSpPr>
          <p:nvPr>
            <p:ph type="sldNum" sz="quarter" idx="11"/>
          </p:nvPr>
        </p:nvSpPr>
        <p:spPr/>
        <p:txBody>
          <a:bodyPr/>
          <a:lstStyle/>
          <a:p>
            <a:fld id="{CE58CB1E-F828-4F11-99E0-327109AF9DA4}" type="slidenum">
              <a:rPr lang="de-DE" smtClean="0"/>
              <a:pPr/>
              <a:t>51</a:t>
            </a:fld>
            <a:endParaRPr lang="de-DE" dirty="0"/>
          </a:p>
        </p:txBody>
      </p:sp>
      <p:sp>
        <p:nvSpPr>
          <p:cNvPr id="5" name="Title 4">
            <a:extLst>
              <a:ext uri="{FF2B5EF4-FFF2-40B4-BE49-F238E27FC236}">
                <a16:creationId xmlns:a16="http://schemas.microsoft.com/office/drawing/2014/main" id="{429E3158-EE4D-045A-5F72-345D2056B811}"/>
              </a:ext>
            </a:extLst>
          </p:cNvPr>
          <p:cNvSpPr>
            <a:spLocks noGrp="1"/>
          </p:cNvSpPr>
          <p:nvPr>
            <p:ph type="title"/>
          </p:nvPr>
        </p:nvSpPr>
        <p:spPr>
          <a:xfrm>
            <a:off x="573258" y="543509"/>
            <a:ext cx="8246903" cy="377796"/>
          </a:xfrm>
        </p:spPr>
        <p:txBody>
          <a:bodyPr/>
          <a:lstStyle/>
          <a:p>
            <a:r>
              <a:rPr lang="en-US" altLang="zh-CN" sz="2400" dirty="0"/>
              <a:t>Fuzzing</a:t>
            </a:r>
            <a:r>
              <a:rPr lang="zh-CN" altLang="en-US" sz="2400" dirty="0"/>
              <a:t> </a:t>
            </a:r>
            <a:r>
              <a:rPr lang="en-US" altLang="zh-CN" sz="2400" dirty="0"/>
              <a:t>&amp;</a:t>
            </a:r>
            <a:r>
              <a:rPr lang="zh-CN" altLang="en-US" sz="2400" dirty="0"/>
              <a:t> </a:t>
            </a:r>
            <a:r>
              <a:rPr lang="en-US" altLang="zh-CN" sz="2400" dirty="0"/>
              <a:t>Penetration</a:t>
            </a:r>
            <a:r>
              <a:rPr lang="zh-CN" altLang="en-US" sz="2400" dirty="0"/>
              <a:t> </a:t>
            </a:r>
            <a:r>
              <a:rPr lang="en-US" altLang="zh-CN" sz="2400" dirty="0"/>
              <a:t>Testing</a:t>
            </a:r>
            <a:endParaRPr lang="en-US" dirty="0"/>
          </a:p>
        </p:txBody>
      </p:sp>
      <p:sp>
        <p:nvSpPr>
          <p:cNvPr id="2" name="Content Placeholder 1">
            <a:extLst>
              <a:ext uri="{FF2B5EF4-FFF2-40B4-BE49-F238E27FC236}">
                <a16:creationId xmlns:a16="http://schemas.microsoft.com/office/drawing/2014/main" id="{91E2E938-4053-3491-68EB-8A19962F71E9}"/>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Fuzzing</a:t>
            </a:r>
          </a:p>
        </p:txBody>
      </p:sp>
      <p:sp>
        <p:nvSpPr>
          <p:cNvPr id="6" name="TextBox 5">
            <a:extLst>
              <a:ext uri="{FF2B5EF4-FFF2-40B4-BE49-F238E27FC236}">
                <a16:creationId xmlns:a16="http://schemas.microsoft.com/office/drawing/2014/main" id="{A80315CA-F950-C6B6-2230-46E2C90A3928}"/>
              </a:ext>
            </a:extLst>
          </p:cNvPr>
          <p:cNvSpPr txBox="1"/>
          <p:nvPr/>
        </p:nvSpPr>
        <p:spPr>
          <a:xfrm>
            <a:off x="482946" y="1424292"/>
            <a:ext cx="8246902" cy="2677656"/>
          </a:xfrm>
          <a:prstGeom prst="rect">
            <a:avLst/>
          </a:prstGeom>
          <a:noFill/>
        </p:spPr>
        <p:txBody>
          <a:bodyPr wrap="square">
            <a:spAutoFit/>
          </a:bodyPr>
          <a:lstStyle/>
          <a:p>
            <a:r>
              <a:rPr lang="en-GB" sz="1400" b="1" dirty="0"/>
              <a:t>Black box</a:t>
            </a:r>
          </a:p>
          <a:p>
            <a:pPr marL="285750" indent="-285750">
              <a:buFont typeface="Arial" panose="020B0604020202020204" pitchFamily="34" charset="0"/>
              <a:buChar char="•"/>
            </a:pPr>
            <a:r>
              <a:rPr lang="en-GB" sz="1400" dirty="0"/>
              <a:t>The tool knows nothing about the program or its input.</a:t>
            </a:r>
          </a:p>
          <a:p>
            <a:pPr marL="285750" indent="-285750">
              <a:buFont typeface="Arial" panose="020B0604020202020204" pitchFamily="34" charset="0"/>
              <a:buChar char="•"/>
            </a:pPr>
            <a:r>
              <a:rPr lang="en-GB" sz="1400" b="1" dirty="0">
                <a:solidFill>
                  <a:srgbClr val="00B050"/>
                </a:solidFill>
              </a:rPr>
              <a:t>Easy to use </a:t>
            </a:r>
            <a:r>
              <a:rPr lang="en-GB" sz="1400" dirty="0"/>
              <a:t>and get started, but will </a:t>
            </a:r>
            <a:r>
              <a:rPr lang="en-GB" sz="1400" b="1" dirty="0">
                <a:solidFill>
                  <a:srgbClr val="FF0000"/>
                </a:solidFill>
              </a:rPr>
              <a:t>explore only shallow states </a:t>
            </a:r>
            <a:r>
              <a:rPr lang="en-GB" sz="1400" dirty="0"/>
              <a:t>unless it gets lucky.</a:t>
            </a:r>
          </a:p>
          <a:p>
            <a:pPr marL="285750" indent="-285750">
              <a:buFont typeface="Arial" panose="020B0604020202020204" pitchFamily="34" charset="0"/>
              <a:buChar char="•"/>
            </a:pPr>
            <a:endParaRPr lang="en-GB" sz="1400" dirty="0"/>
          </a:p>
          <a:p>
            <a:r>
              <a:rPr lang="en-GB" sz="1400" b="1" dirty="0"/>
              <a:t>White box</a:t>
            </a:r>
          </a:p>
          <a:p>
            <a:pPr marL="285750" indent="-285750">
              <a:buFont typeface="Arial" panose="020B0604020202020204" pitchFamily="34" charset="0"/>
              <a:buChar char="•"/>
            </a:pPr>
            <a:r>
              <a:rPr lang="en-GB" sz="1400" dirty="0"/>
              <a:t>The tool generates new inputs at least partially informed by the code of the program being fuzzed.</a:t>
            </a:r>
          </a:p>
          <a:p>
            <a:pPr marL="285750" indent="-285750">
              <a:buFont typeface="Arial" panose="020B0604020202020204" pitchFamily="34" charset="0"/>
              <a:buChar char="•"/>
            </a:pPr>
            <a:r>
              <a:rPr lang="en-GB" sz="1400" dirty="0"/>
              <a:t>Often </a:t>
            </a:r>
            <a:r>
              <a:rPr lang="en-GB" sz="1400" b="1" dirty="0">
                <a:solidFill>
                  <a:srgbClr val="00B050"/>
                </a:solidFill>
              </a:rPr>
              <a:t>easy to use</a:t>
            </a:r>
            <a:r>
              <a:rPr lang="en-GB" sz="1400" dirty="0"/>
              <a:t>, but </a:t>
            </a:r>
            <a:r>
              <a:rPr lang="en-GB" sz="1400" b="1" dirty="0">
                <a:solidFill>
                  <a:srgbClr val="FF0000"/>
                </a:solidFill>
              </a:rPr>
              <a:t>computationally expensive</a:t>
            </a:r>
            <a:r>
              <a:rPr lang="en-GB" sz="1400" dirty="0"/>
              <a:t>.</a:t>
            </a:r>
          </a:p>
          <a:p>
            <a:pPr marL="285750" indent="-285750">
              <a:buFont typeface="Arial" panose="020B0604020202020204" pitchFamily="34" charset="0"/>
              <a:buChar char="•"/>
            </a:pPr>
            <a:endParaRPr lang="en-GB" sz="1400" dirty="0"/>
          </a:p>
          <a:p>
            <a:r>
              <a:rPr lang="en-GB" sz="1400" b="1" dirty="0"/>
              <a:t>Grey box</a:t>
            </a:r>
          </a:p>
          <a:p>
            <a:pPr marL="285750" indent="-285750">
              <a:buFont typeface="Arial" panose="020B0604020202020204" pitchFamily="34" charset="0"/>
              <a:buChar char="•"/>
            </a:pPr>
            <a:r>
              <a:rPr lang="en-GB" sz="1400" dirty="0"/>
              <a:t>Only partial information is available but not the (complete) source code.</a:t>
            </a:r>
          </a:p>
          <a:p>
            <a:pPr marL="285750" indent="-285750">
              <a:buFont typeface="Arial" panose="020B0604020202020204" pitchFamily="34" charset="0"/>
              <a:buChar char="•"/>
            </a:pPr>
            <a:r>
              <a:rPr lang="en-GB" sz="1400" dirty="0"/>
              <a:t>Both black box testing and white box testing are utilized</a:t>
            </a:r>
            <a:r>
              <a:rPr lang="en-US" altLang="zh-CN" sz="1400" dirty="0"/>
              <a:t>.</a:t>
            </a:r>
            <a:endParaRPr lang="en-GB" sz="1400" dirty="0"/>
          </a:p>
          <a:p>
            <a:pPr marL="285750" indent="-285750">
              <a:buFont typeface="Arial" panose="020B0604020202020204" pitchFamily="34" charset="0"/>
              <a:buChar char="•"/>
            </a:pPr>
            <a:r>
              <a:rPr lang="en-US" altLang="zh-CN" sz="1400" dirty="0"/>
              <a:t>Balance</a:t>
            </a:r>
            <a:r>
              <a:rPr lang="zh-CN" altLang="en-US" sz="1400" dirty="0"/>
              <a:t> </a:t>
            </a:r>
            <a:r>
              <a:rPr lang="en-US" altLang="zh-CN" sz="1400" dirty="0"/>
              <a:t>of</a:t>
            </a:r>
            <a:r>
              <a:rPr lang="zh-CN" altLang="en-US" sz="1400" dirty="0"/>
              <a:t> </a:t>
            </a:r>
            <a:r>
              <a:rPr lang="en-US" altLang="zh-CN" sz="1400" dirty="0"/>
              <a:t>performance</a:t>
            </a:r>
            <a:r>
              <a:rPr lang="zh-CN" altLang="en-US" sz="1400" dirty="0"/>
              <a:t> </a:t>
            </a:r>
            <a:r>
              <a:rPr lang="en-US" altLang="zh-CN" sz="1400" dirty="0"/>
              <a:t>and</a:t>
            </a:r>
            <a:r>
              <a:rPr lang="zh-CN" altLang="en-US" sz="1400" dirty="0"/>
              <a:t> </a:t>
            </a:r>
            <a:r>
              <a:rPr lang="en-US" altLang="zh-CN" sz="1400" dirty="0"/>
              <a:t>coverage/completeness.</a:t>
            </a:r>
            <a:endParaRPr lang="en-DE" sz="1400" dirty="0"/>
          </a:p>
        </p:txBody>
      </p:sp>
    </p:spTree>
    <p:extLst>
      <p:ext uri="{BB962C8B-B14F-4D97-AF65-F5344CB8AC3E}">
        <p14:creationId xmlns:p14="http://schemas.microsoft.com/office/powerpoint/2010/main" val="25101134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F9BD5-95FE-287A-2687-D4D040E1E3D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C090490-CE29-EF6F-FD92-30DAAFAC4D59}"/>
              </a:ext>
            </a:extLst>
          </p:cNvPr>
          <p:cNvSpPr>
            <a:spLocks noGrp="1"/>
          </p:cNvSpPr>
          <p:nvPr>
            <p:ph type="sldNum" sz="quarter" idx="11"/>
          </p:nvPr>
        </p:nvSpPr>
        <p:spPr/>
        <p:txBody>
          <a:bodyPr/>
          <a:lstStyle/>
          <a:p>
            <a:fld id="{CE58CB1E-F828-4F11-99E0-327109AF9DA4}" type="slidenum">
              <a:rPr lang="de-DE" smtClean="0"/>
              <a:pPr/>
              <a:t>52</a:t>
            </a:fld>
            <a:endParaRPr lang="de-DE" dirty="0"/>
          </a:p>
        </p:txBody>
      </p:sp>
      <p:sp>
        <p:nvSpPr>
          <p:cNvPr id="5" name="Title 4">
            <a:extLst>
              <a:ext uri="{FF2B5EF4-FFF2-40B4-BE49-F238E27FC236}">
                <a16:creationId xmlns:a16="http://schemas.microsoft.com/office/drawing/2014/main" id="{86B7034C-16A2-7F91-F496-B613C9872BD8}"/>
              </a:ext>
            </a:extLst>
          </p:cNvPr>
          <p:cNvSpPr>
            <a:spLocks noGrp="1"/>
          </p:cNvSpPr>
          <p:nvPr>
            <p:ph type="title"/>
          </p:nvPr>
        </p:nvSpPr>
        <p:spPr>
          <a:xfrm>
            <a:off x="573258" y="543509"/>
            <a:ext cx="8246903" cy="377796"/>
          </a:xfrm>
        </p:spPr>
        <p:txBody>
          <a:bodyPr/>
          <a:lstStyle/>
          <a:p>
            <a:r>
              <a:rPr lang="en-US" altLang="zh-CN" sz="2400" dirty="0"/>
              <a:t>Fuzzing</a:t>
            </a:r>
            <a:r>
              <a:rPr lang="zh-CN" altLang="en-US" sz="2400" dirty="0"/>
              <a:t> </a:t>
            </a:r>
            <a:r>
              <a:rPr lang="en-US" altLang="zh-CN" sz="2400" dirty="0"/>
              <a:t>&amp;</a:t>
            </a:r>
            <a:r>
              <a:rPr lang="zh-CN" altLang="en-US" sz="2400" dirty="0"/>
              <a:t> </a:t>
            </a:r>
            <a:r>
              <a:rPr lang="en-US" altLang="zh-CN" sz="2400" dirty="0"/>
              <a:t>Penetration</a:t>
            </a:r>
            <a:r>
              <a:rPr lang="zh-CN" altLang="en-US" sz="2400" dirty="0"/>
              <a:t> </a:t>
            </a:r>
            <a:r>
              <a:rPr lang="en-US" altLang="zh-CN" sz="2400" dirty="0"/>
              <a:t>Testing</a:t>
            </a:r>
            <a:endParaRPr lang="en-US" dirty="0"/>
          </a:p>
        </p:txBody>
      </p:sp>
      <p:sp>
        <p:nvSpPr>
          <p:cNvPr id="2" name="Content Placeholder 1">
            <a:extLst>
              <a:ext uri="{FF2B5EF4-FFF2-40B4-BE49-F238E27FC236}">
                <a16:creationId xmlns:a16="http://schemas.microsoft.com/office/drawing/2014/main" id="{B0E8FD78-2F3E-BE43-634D-B06571AE993E}"/>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Penetration</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Testing</a:t>
            </a:r>
          </a:p>
        </p:txBody>
      </p:sp>
      <p:sp>
        <p:nvSpPr>
          <p:cNvPr id="6" name="TextBox 5">
            <a:extLst>
              <a:ext uri="{FF2B5EF4-FFF2-40B4-BE49-F238E27FC236}">
                <a16:creationId xmlns:a16="http://schemas.microsoft.com/office/drawing/2014/main" id="{993A7A30-EB2E-D681-6D01-FE712F176353}"/>
              </a:ext>
            </a:extLst>
          </p:cNvPr>
          <p:cNvSpPr txBox="1"/>
          <p:nvPr/>
        </p:nvSpPr>
        <p:spPr>
          <a:xfrm>
            <a:off x="494236" y="1412289"/>
            <a:ext cx="7812206" cy="3539430"/>
          </a:xfrm>
          <a:prstGeom prst="rect">
            <a:avLst/>
          </a:prstGeom>
          <a:noFill/>
        </p:spPr>
        <p:txBody>
          <a:bodyPr wrap="square">
            <a:spAutoFit/>
          </a:bodyPr>
          <a:lstStyle/>
          <a:p>
            <a:r>
              <a:rPr lang="en-GB" sz="1600" b="1" dirty="0">
                <a:solidFill>
                  <a:srgbClr val="000000"/>
                </a:solidFill>
                <a:effectLst/>
                <a:latin typeface="Arial" panose="020B0604020202020204" pitchFamily="34" charset="0"/>
                <a:cs typeface="Arial" panose="020B0604020202020204" pitchFamily="34" charset="0"/>
              </a:rPr>
              <a:t>Penetration</a:t>
            </a:r>
            <a:r>
              <a:rPr lang="en-GB" sz="1600" dirty="0">
                <a:solidFill>
                  <a:srgbClr val="000000"/>
                </a:solidFill>
                <a:effectLst/>
                <a:latin typeface="Arial" panose="020B0604020202020204" pitchFamily="34" charset="0"/>
                <a:cs typeface="Arial" panose="020B0604020202020204" pitchFamily="34" charset="0"/>
              </a:rPr>
              <a:t> </a:t>
            </a:r>
            <a:r>
              <a:rPr lang="en-GB" sz="1600" b="1" dirty="0">
                <a:solidFill>
                  <a:srgbClr val="000000"/>
                </a:solidFill>
                <a:effectLst/>
                <a:latin typeface="Arial" panose="020B0604020202020204" pitchFamily="34" charset="0"/>
                <a:cs typeface="Arial" panose="020B0604020202020204" pitchFamily="34" charset="0"/>
              </a:rPr>
              <a:t>testing</a:t>
            </a:r>
            <a:r>
              <a:rPr lang="en-GB"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(aka.</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pen</a:t>
            </a:r>
            <a:r>
              <a:rPr lang="zh-CN" altLang="en-US" sz="1600" dirty="0">
                <a:solidFill>
                  <a:srgbClr val="000000"/>
                </a:solidFill>
                <a:effectLst/>
                <a:latin typeface="Arial" panose="020B0604020202020204" pitchFamily="34" charset="0"/>
                <a:cs typeface="Arial" panose="020B0604020202020204" pitchFamily="34" charset="0"/>
              </a:rPr>
              <a:t> </a:t>
            </a:r>
            <a:r>
              <a:rPr lang="en-US" altLang="zh-CN" sz="1600" dirty="0">
                <a:solidFill>
                  <a:srgbClr val="000000"/>
                </a:solidFill>
                <a:effectLst/>
                <a:latin typeface="Arial" panose="020B0604020202020204" pitchFamily="34" charset="0"/>
                <a:cs typeface="Arial" panose="020B0604020202020204" pitchFamily="34" charset="0"/>
              </a:rPr>
              <a:t>test)</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assesses security by actively</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a:solidFill>
                  <a:srgbClr val="000000"/>
                </a:solidFill>
                <a:effectLst/>
                <a:latin typeface="Arial" panose="020B0604020202020204" pitchFamily="34" charset="0"/>
                <a:cs typeface="Arial" panose="020B0604020202020204" pitchFamily="34" charset="0"/>
              </a:rPr>
              <a:t>trying to </a:t>
            </a:r>
            <a:r>
              <a:rPr lang="en-GB" sz="1600" b="1" dirty="0">
                <a:solidFill>
                  <a:srgbClr val="000000"/>
                </a:solidFill>
                <a:effectLst/>
                <a:latin typeface="Arial" panose="020B0604020202020204" pitchFamily="34" charset="0"/>
                <a:cs typeface="Arial" panose="020B0604020202020204" pitchFamily="34" charset="0"/>
              </a:rPr>
              <a:t>find exploitable vulnerabilities!</a:t>
            </a:r>
          </a:p>
          <a:p>
            <a:endParaRPr lang="en-GB" sz="1600" b="1" dirty="0">
              <a:solidFill>
                <a:srgbClr val="000000"/>
              </a:solidFill>
              <a:latin typeface="Arial" panose="020B0604020202020204" pitchFamily="34" charset="0"/>
              <a:cs typeface="Arial" panose="020B0604020202020204" pitchFamily="34" charset="0"/>
            </a:endParaRPr>
          </a:p>
          <a:p>
            <a:r>
              <a:rPr lang="en-GB" sz="1600" dirty="0">
                <a:solidFill>
                  <a:srgbClr val="000000"/>
                </a:solidFill>
                <a:effectLst/>
                <a:latin typeface="Arial" panose="020B0604020202020204" pitchFamily="34" charset="0"/>
                <a:cs typeface="Arial" panose="020B0604020202020204" pitchFamily="34" charset="0"/>
              </a:rPr>
              <a:t>Pen testers employ </a:t>
            </a:r>
            <a:r>
              <a:rPr lang="en-GB" sz="1600" b="1" dirty="0">
                <a:solidFill>
                  <a:srgbClr val="000000"/>
                </a:solidFill>
                <a:effectLst/>
                <a:latin typeface="Arial" panose="020B0604020202020204" pitchFamily="34" charset="0"/>
                <a:cs typeface="Arial" panose="020B0604020202020204" pitchFamily="34" charset="0"/>
              </a:rPr>
              <a:t>ingenuity</a:t>
            </a:r>
            <a:r>
              <a:rPr lang="zh-CN" altLang="en-US" sz="1600" b="1" dirty="0">
                <a:solidFill>
                  <a:srgbClr val="000000"/>
                </a:solidFill>
                <a:effectLst/>
                <a:latin typeface="Arial" panose="020B0604020202020204" pitchFamily="34" charset="0"/>
                <a:cs typeface="Arial" panose="020B0604020202020204" pitchFamily="34" charset="0"/>
              </a:rPr>
              <a:t> </a:t>
            </a:r>
            <a:r>
              <a:rPr lang="en-US" altLang="zh-CN" sz="1600" b="1" dirty="0">
                <a:solidFill>
                  <a:srgbClr val="000000"/>
                </a:solidFill>
                <a:effectLst/>
                <a:latin typeface="Arial" panose="020B0604020202020204" pitchFamily="34" charset="0"/>
                <a:cs typeface="Arial" panose="020B0604020202020204" pitchFamily="34" charset="0"/>
              </a:rPr>
              <a:t>(or</a:t>
            </a:r>
            <a:r>
              <a:rPr lang="zh-CN" altLang="en-US" sz="1600" b="1" dirty="0">
                <a:solidFill>
                  <a:srgbClr val="000000"/>
                </a:solidFill>
                <a:effectLst/>
                <a:latin typeface="Arial" panose="020B0604020202020204" pitchFamily="34" charset="0"/>
                <a:cs typeface="Arial" panose="020B0604020202020204" pitchFamily="34" charset="0"/>
              </a:rPr>
              <a:t> </a:t>
            </a:r>
            <a:r>
              <a:rPr lang="en-US" altLang="zh-CN" sz="1600" b="1" dirty="0">
                <a:solidFill>
                  <a:srgbClr val="000000"/>
                </a:solidFill>
                <a:effectLst/>
                <a:latin typeface="Arial" panose="020B0604020202020204" pitchFamily="34" charset="0"/>
                <a:cs typeface="Arial" panose="020B0604020202020204" pitchFamily="34" charset="0"/>
              </a:rPr>
              <a:t>reconnaissance)</a:t>
            </a:r>
            <a:r>
              <a:rPr lang="en-GB" sz="1600" dirty="0">
                <a:solidFill>
                  <a:srgbClr val="000000"/>
                </a:solidFill>
                <a:effectLst/>
                <a:latin typeface="Arial" panose="020B0604020202020204" pitchFamily="34" charset="0"/>
                <a:cs typeface="Arial" panose="020B0604020202020204" pitchFamily="34" charset="0"/>
              </a:rPr>
              <a:t> and </a:t>
            </a:r>
            <a:r>
              <a:rPr lang="en-GB" sz="1600" b="1" dirty="0">
                <a:solidFill>
                  <a:srgbClr val="000000"/>
                </a:solidFill>
                <a:effectLst/>
                <a:latin typeface="Arial" panose="020B0604020202020204" pitchFamily="34" charset="0"/>
                <a:cs typeface="Arial" panose="020B0604020202020204" pitchFamily="34" charset="0"/>
              </a:rPr>
              <a:t>automated tools</a:t>
            </a:r>
            <a:r>
              <a:rPr lang="en-GB" sz="1600" dirty="0">
                <a:solidFill>
                  <a:srgbClr val="000000"/>
                </a:solidFill>
                <a:effectLst/>
                <a:latin typeface="Arial" panose="020B0604020202020204" pitchFamily="34" charset="0"/>
                <a:cs typeface="Arial" panose="020B0604020202020204" pitchFamily="34" charset="0"/>
              </a:rPr>
              <a:t> to rapidly explore a system’s attack surface, looking for weaknesses to exploit</a:t>
            </a:r>
          </a:p>
          <a:p>
            <a:endParaRPr lang="en-GB" sz="1600" dirty="0">
              <a:solidFill>
                <a:srgbClr val="000000"/>
              </a:solidFill>
              <a:latin typeface="Arial" panose="020B0604020202020204" pitchFamily="34" charset="0"/>
              <a:cs typeface="Arial" panose="020B0604020202020204" pitchFamily="34" charset="0"/>
            </a:endParaRPr>
          </a:p>
          <a:p>
            <a:r>
              <a:rPr lang="en-GB" sz="1600" dirty="0">
                <a:solidFill>
                  <a:srgbClr val="000000"/>
                </a:solidFill>
                <a:effectLst/>
                <a:latin typeface="Arial" panose="020B0604020202020204" pitchFamily="34" charset="0"/>
                <a:cs typeface="Arial" panose="020B0604020202020204" pitchFamily="34" charset="0"/>
              </a:rPr>
              <a:t>Common tools for pen test</a:t>
            </a:r>
          </a:p>
          <a:p>
            <a:pPr marL="285750" indent="-285750">
              <a:buFont typeface="Arial" panose="020B0604020202020204" pitchFamily="34" charset="0"/>
              <a:buChar char="•"/>
            </a:pPr>
            <a:r>
              <a:rPr lang="en-GB" sz="1600" b="1" dirty="0">
                <a:solidFill>
                  <a:srgbClr val="000000"/>
                </a:solidFill>
                <a:effectLst/>
                <a:latin typeface="Arial" panose="020B0604020202020204" pitchFamily="34" charset="0"/>
                <a:cs typeface="Arial" panose="020B0604020202020204" pitchFamily="34" charset="0"/>
              </a:rPr>
              <a:t>Nmap</a:t>
            </a:r>
            <a:r>
              <a:rPr lang="en-GB" sz="1600" dirty="0">
                <a:solidFill>
                  <a:srgbClr val="000000"/>
                </a:solidFill>
                <a:effectLst/>
                <a:latin typeface="Arial" panose="020B0604020202020204" pitchFamily="34" charset="0"/>
                <a:cs typeface="Arial" panose="020B0604020202020204" pitchFamily="34" charset="0"/>
              </a:rPr>
              <a:t> for network scanning</a:t>
            </a:r>
          </a:p>
          <a:p>
            <a:pPr marL="285750" indent="-285750">
              <a:buFont typeface="Arial" panose="020B0604020202020204" pitchFamily="34" charset="0"/>
              <a:buChar char="•"/>
            </a:pPr>
            <a:r>
              <a:rPr lang="en-GB" sz="1600" b="1" dirty="0">
                <a:solidFill>
                  <a:srgbClr val="000000"/>
                </a:solidFill>
                <a:effectLst/>
                <a:latin typeface="Arial" panose="020B0604020202020204" pitchFamily="34" charset="0"/>
                <a:cs typeface="Arial" panose="020B0604020202020204" pitchFamily="34" charset="0"/>
              </a:rPr>
              <a:t>Zap</a:t>
            </a:r>
            <a:r>
              <a:rPr lang="en-GB" sz="1600" dirty="0">
                <a:solidFill>
                  <a:srgbClr val="000000"/>
                </a:solidFill>
                <a:effectLst/>
                <a:latin typeface="Arial" panose="020B0604020202020204" pitchFamily="34" charset="0"/>
                <a:cs typeface="Arial" panose="020B0604020202020204" pitchFamily="34" charset="0"/>
              </a:rPr>
              <a:t> web proxy for probing, exploitation</a:t>
            </a:r>
          </a:p>
          <a:p>
            <a:pPr marL="285750" indent="-285750">
              <a:buFont typeface="Arial" panose="020B0604020202020204" pitchFamily="34" charset="0"/>
              <a:buChar char="•"/>
            </a:pPr>
            <a:r>
              <a:rPr lang="en-GB" sz="1600" b="1" dirty="0">
                <a:solidFill>
                  <a:srgbClr val="000000"/>
                </a:solidFill>
                <a:effectLst/>
                <a:latin typeface="Arial" panose="020B0604020202020204" pitchFamily="34" charset="0"/>
                <a:cs typeface="Arial" panose="020B0604020202020204" pitchFamily="34" charset="0"/>
              </a:rPr>
              <a:t>Metasploit</a:t>
            </a:r>
            <a:r>
              <a:rPr lang="en-GB" sz="1600" dirty="0">
                <a:solidFill>
                  <a:srgbClr val="000000"/>
                </a:solidFill>
                <a:effectLst/>
                <a:latin typeface="Arial" panose="020B0604020202020204" pitchFamily="34" charset="0"/>
                <a:cs typeface="Arial" panose="020B0604020202020204" pitchFamily="34" charset="0"/>
              </a:rPr>
              <a:t> for general-purpose exploitation</a:t>
            </a:r>
          </a:p>
          <a:p>
            <a:endParaRPr lang="en-GB" sz="1600" dirty="0">
              <a:solidFill>
                <a:srgbClr val="000000"/>
              </a:solidFill>
              <a:effectLst/>
              <a:latin typeface="Arial" panose="020B0604020202020204" pitchFamily="34" charset="0"/>
              <a:cs typeface="Arial" panose="020B0604020202020204" pitchFamily="34" charset="0"/>
            </a:endParaRPr>
          </a:p>
          <a:p>
            <a:r>
              <a:rPr lang="en-GB" sz="1600" b="1" dirty="0">
                <a:solidFill>
                  <a:srgbClr val="000000"/>
                </a:solidFill>
                <a:effectLst/>
                <a:latin typeface="Arial" panose="020B0604020202020204" pitchFamily="34" charset="0"/>
                <a:cs typeface="Arial" panose="020B0604020202020204" pitchFamily="34" charset="0"/>
              </a:rPr>
              <a:t>Fuzzing</a:t>
            </a:r>
            <a:r>
              <a:rPr lang="en-GB" sz="1600" dirty="0">
                <a:solidFill>
                  <a:srgbClr val="000000"/>
                </a:solidFill>
                <a:effectLst/>
                <a:latin typeface="Arial" panose="020B0604020202020204" pitchFamily="34" charset="0"/>
                <a:cs typeface="Arial" panose="020B0604020202020204" pitchFamily="34" charset="0"/>
              </a:rPr>
              <a:t> is a useful technique for pen test</a:t>
            </a:r>
          </a:p>
          <a:p>
            <a:pPr marL="285750" indent="-285750">
              <a:buFont typeface="Arial" panose="020B0604020202020204" pitchFamily="34" charset="0"/>
              <a:buChar char="•"/>
            </a:pPr>
            <a:r>
              <a:rPr lang="en-GB" sz="1600" dirty="0">
                <a:solidFill>
                  <a:srgbClr val="000000"/>
                </a:solidFill>
                <a:effectLst/>
                <a:latin typeface="Arial" panose="020B0604020202020204" pitchFamily="34" charset="0"/>
                <a:cs typeface="Arial" panose="020B0604020202020204" pitchFamily="34" charset="0"/>
              </a:rPr>
              <a:t>Find improperly handled inputs </a:t>
            </a:r>
          </a:p>
          <a:p>
            <a:pPr marL="285750" indent="-285750">
              <a:buFont typeface="Arial" panose="020B0604020202020204" pitchFamily="34" charset="0"/>
              <a:buChar char="•"/>
            </a:pPr>
            <a:r>
              <a:rPr lang="en-GB" sz="1600" dirty="0">
                <a:solidFill>
                  <a:srgbClr val="000000"/>
                </a:solidFill>
                <a:effectLst/>
                <a:latin typeface="Arial" panose="020B0604020202020204" pitchFamily="34" charset="0"/>
                <a:cs typeface="Arial" panose="020B0604020202020204" pitchFamily="34" charset="0"/>
              </a:rPr>
              <a:t>Exploitation discovery usually begins with failure inputs</a:t>
            </a:r>
          </a:p>
        </p:txBody>
      </p:sp>
    </p:spTree>
    <p:extLst>
      <p:ext uri="{BB962C8B-B14F-4D97-AF65-F5344CB8AC3E}">
        <p14:creationId xmlns:p14="http://schemas.microsoft.com/office/powerpoint/2010/main" val="32504200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0BA4F-FDEE-C423-E26C-8138A7D4D7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3FC5F99-6FE8-B174-C4B4-2B90D05665DD}"/>
              </a:ext>
            </a:extLst>
          </p:cNvPr>
          <p:cNvSpPr>
            <a:spLocks noGrp="1"/>
          </p:cNvSpPr>
          <p:nvPr>
            <p:ph type="sldNum" sz="quarter" idx="11"/>
          </p:nvPr>
        </p:nvSpPr>
        <p:spPr/>
        <p:txBody>
          <a:bodyPr/>
          <a:lstStyle/>
          <a:p>
            <a:fld id="{CE58CB1E-F828-4F11-99E0-327109AF9DA4}" type="slidenum">
              <a:rPr lang="de-DE" smtClean="0"/>
              <a:pPr/>
              <a:t>53</a:t>
            </a:fld>
            <a:endParaRPr lang="de-DE" dirty="0"/>
          </a:p>
        </p:txBody>
      </p:sp>
      <p:sp>
        <p:nvSpPr>
          <p:cNvPr id="5" name="Title 4">
            <a:extLst>
              <a:ext uri="{FF2B5EF4-FFF2-40B4-BE49-F238E27FC236}">
                <a16:creationId xmlns:a16="http://schemas.microsoft.com/office/drawing/2014/main" id="{EA12201B-615C-8133-A344-46EE9FAAFDEA}"/>
              </a:ext>
            </a:extLst>
          </p:cNvPr>
          <p:cNvSpPr>
            <a:spLocks noGrp="1"/>
          </p:cNvSpPr>
          <p:nvPr>
            <p:ph type="title"/>
          </p:nvPr>
        </p:nvSpPr>
        <p:spPr>
          <a:xfrm>
            <a:off x="573258" y="543509"/>
            <a:ext cx="8246903" cy="377796"/>
          </a:xfrm>
        </p:spPr>
        <p:txBody>
          <a:bodyPr/>
          <a:lstStyle/>
          <a:p>
            <a:r>
              <a:rPr lang="en-US" altLang="zh-CN" sz="2400" dirty="0"/>
              <a:t>Fuzzing</a:t>
            </a:r>
            <a:r>
              <a:rPr lang="zh-CN" altLang="en-US" sz="2400" dirty="0"/>
              <a:t> </a:t>
            </a:r>
            <a:r>
              <a:rPr lang="en-US" altLang="zh-CN" sz="2400" dirty="0"/>
              <a:t>&amp;</a:t>
            </a:r>
            <a:r>
              <a:rPr lang="zh-CN" altLang="en-US" sz="2400" dirty="0"/>
              <a:t> </a:t>
            </a:r>
            <a:r>
              <a:rPr lang="en-US" altLang="zh-CN" sz="2400" dirty="0"/>
              <a:t>Penetration</a:t>
            </a:r>
            <a:r>
              <a:rPr lang="zh-CN" altLang="en-US" sz="2400" dirty="0"/>
              <a:t> </a:t>
            </a:r>
            <a:r>
              <a:rPr lang="en-US" altLang="zh-CN" sz="2400" dirty="0"/>
              <a:t>Testing</a:t>
            </a:r>
            <a:endParaRPr lang="en-US" dirty="0"/>
          </a:p>
        </p:txBody>
      </p:sp>
      <p:sp>
        <p:nvSpPr>
          <p:cNvPr id="2" name="Content Placeholder 1">
            <a:extLst>
              <a:ext uri="{FF2B5EF4-FFF2-40B4-BE49-F238E27FC236}">
                <a16:creationId xmlns:a16="http://schemas.microsoft.com/office/drawing/2014/main" id="{7E200156-00C6-3D1C-63E2-108355817B20}"/>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Penetration</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Testing</a:t>
            </a:r>
            <a:r>
              <a:rPr lang="en-US" altLang="zh-CN" sz="1600" b="1" kern="100" dirty="0">
                <a:latin typeface="Arial" panose="020B0604020202020204" pitchFamily="34" charset="0"/>
                <a:ea typeface="DengXian" panose="02010600030101010101" pitchFamily="2" charset="-122"/>
                <a:cs typeface="Arial" panose="020B0604020202020204" pitchFamily="34" charset="0"/>
              </a:rPr>
              <a:t>:</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A</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Case</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Study</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of</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Web</a:t>
            </a:r>
            <a:r>
              <a:rPr lang="zh-CN" altLang="en-US" sz="1600" b="1" kern="100" dirty="0">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latin typeface="Arial" panose="020B0604020202020204" pitchFamily="34" charset="0"/>
                <a:ea typeface="DengXian" panose="02010600030101010101" pitchFamily="2" charset="-122"/>
                <a:cs typeface="Arial" panose="020B0604020202020204" pitchFamily="34" charset="0"/>
              </a:rPr>
              <a:t>Hacking</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0E17BB1C-FA6C-4B49-999F-C84AD42C9422}"/>
              </a:ext>
            </a:extLst>
          </p:cNvPr>
          <p:cNvSpPr txBox="1"/>
          <p:nvPr/>
        </p:nvSpPr>
        <p:spPr>
          <a:xfrm>
            <a:off x="573258" y="1524902"/>
            <a:ext cx="7812206" cy="823495"/>
          </a:xfrm>
          <a:prstGeom prst="rect">
            <a:avLst/>
          </a:prstGeom>
          <a:noFill/>
        </p:spPr>
        <p:txBody>
          <a:bodyPr wrap="square" lIns="0" tIns="0" rIns="0" bIns="0" rtlCol="0">
            <a:spAutoFit/>
          </a:bodyPr>
          <a:lstStyle/>
          <a:p>
            <a:pPr>
              <a:lnSpc>
                <a:spcPct val="114000"/>
              </a:lnSpc>
            </a:pPr>
            <a:r>
              <a:rPr lang="en-US" altLang="zh-CN" sz="1600" dirty="0">
                <a:latin typeface="+mn-lt"/>
              </a:rPr>
              <a:t>Pen</a:t>
            </a:r>
            <a:r>
              <a:rPr lang="zh-CN" altLang="en-US" sz="1600" dirty="0">
                <a:latin typeface="+mn-lt"/>
              </a:rPr>
              <a:t> </a:t>
            </a:r>
            <a:r>
              <a:rPr lang="en-US" altLang="zh-CN" sz="1600" dirty="0">
                <a:latin typeface="+mn-lt"/>
              </a:rPr>
              <a:t>tester</a:t>
            </a:r>
            <a:r>
              <a:rPr lang="zh-CN" altLang="en-US" sz="1600" dirty="0">
                <a:latin typeface="+mn-lt"/>
              </a:rPr>
              <a:t> </a:t>
            </a:r>
            <a:r>
              <a:rPr lang="en-US" altLang="zh-CN" sz="1600" dirty="0">
                <a:latin typeface="+mn-lt"/>
              </a:rPr>
              <a:t>analyzes</a:t>
            </a:r>
            <a:r>
              <a:rPr lang="zh-CN" altLang="en-US" sz="1600" dirty="0">
                <a:latin typeface="+mn-lt"/>
              </a:rPr>
              <a:t> </a:t>
            </a:r>
            <a:r>
              <a:rPr lang="en-US" altLang="zh-CN" sz="1600" dirty="0">
                <a:latin typeface="+mn-lt"/>
              </a:rPr>
              <a:t>the</a:t>
            </a:r>
            <a:r>
              <a:rPr lang="zh-CN" altLang="en-US" sz="1600" dirty="0">
                <a:latin typeface="+mn-lt"/>
              </a:rPr>
              <a:t> </a:t>
            </a:r>
            <a:r>
              <a:rPr lang="en-US" altLang="zh-CN" sz="1600" dirty="0">
                <a:latin typeface="+mn-lt"/>
              </a:rPr>
              <a:t>system</a:t>
            </a:r>
            <a:r>
              <a:rPr lang="zh-CN" altLang="en-US" sz="1600" dirty="0">
                <a:latin typeface="+mn-lt"/>
              </a:rPr>
              <a:t> </a:t>
            </a:r>
            <a:r>
              <a:rPr lang="en-US" altLang="zh-CN" sz="1600" dirty="0">
                <a:latin typeface="+mn-lt"/>
              </a:rPr>
              <a:t>as</a:t>
            </a:r>
            <a:r>
              <a:rPr lang="zh-CN" altLang="en-US" sz="1600" dirty="0">
                <a:latin typeface="+mn-lt"/>
              </a:rPr>
              <a:t> </a:t>
            </a:r>
            <a:r>
              <a:rPr lang="en-US" altLang="zh-CN" sz="1600" dirty="0">
                <a:latin typeface="+mn-lt"/>
              </a:rPr>
              <a:t>a</a:t>
            </a:r>
            <a:r>
              <a:rPr lang="zh-CN" altLang="en-US" sz="1600" dirty="0">
                <a:latin typeface="+mn-lt"/>
              </a:rPr>
              <a:t> </a:t>
            </a:r>
            <a:r>
              <a:rPr lang="en-US" altLang="zh-CN" sz="1600" dirty="0">
                <a:latin typeface="+mn-lt"/>
              </a:rPr>
              <a:t>White</a:t>
            </a:r>
            <a:r>
              <a:rPr lang="zh-CN" altLang="en-US" sz="1600" dirty="0">
                <a:latin typeface="+mn-lt"/>
              </a:rPr>
              <a:t> </a:t>
            </a:r>
            <a:r>
              <a:rPr lang="en-US" altLang="zh-CN" sz="1600" dirty="0">
                <a:latin typeface="+mn-lt"/>
              </a:rPr>
              <a:t>Hat.</a:t>
            </a:r>
          </a:p>
          <a:p>
            <a:pPr>
              <a:lnSpc>
                <a:spcPct val="114000"/>
              </a:lnSpc>
            </a:pPr>
            <a:r>
              <a:rPr lang="en-US" altLang="zh-CN" sz="1600" dirty="0">
                <a:latin typeface="+mn-lt"/>
              </a:rPr>
              <a:t>Suppose</a:t>
            </a:r>
            <a:r>
              <a:rPr lang="zh-CN" altLang="en-US" sz="1600" dirty="0">
                <a:latin typeface="+mn-lt"/>
              </a:rPr>
              <a:t> </a:t>
            </a:r>
            <a:r>
              <a:rPr lang="en-US" altLang="zh-CN" sz="1600" dirty="0">
                <a:latin typeface="+mn-lt"/>
              </a:rPr>
              <a:t>there</a:t>
            </a:r>
            <a:r>
              <a:rPr lang="zh-CN" altLang="en-US" sz="1600" dirty="0">
                <a:latin typeface="+mn-lt"/>
              </a:rPr>
              <a:t> </a:t>
            </a:r>
            <a:r>
              <a:rPr lang="en-US" altLang="zh-CN" sz="1600" dirty="0">
                <a:latin typeface="+mn-lt"/>
              </a:rPr>
              <a:t>is</a:t>
            </a:r>
            <a:r>
              <a:rPr lang="zh-CN" altLang="en-US" sz="1600" dirty="0">
                <a:latin typeface="+mn-lt"/>
              </a:rPr>
              <a:t> </a:t>
            </a:r>
            <a:r>
              <a:rPr lang="en-US" altLang="zh-CN" sz="1600" dirty="0">
                <a:latin typeface="+mn-lt"/>
              </a:rPr>
              <a:t>an</a:t>
            </a:r>
            <a:r>
              <a:rPr lang="zh-CN" altLang="en-US" sz="1600" dirty="0">
                <a:latin typeface="+mn-lt"/>
              </a:rPr>
              <a:t> </a:t>
            </a:r>
            <a:r>
              <a:rPr lang="en-US" altLang="zh-CN" sz="1600" dirty="0">
                <a:latin typeface="+mn-lt"/>
              </a:rPr>
              <a:t>online</a:t>
            </a:r>
            <a:r>
              <a:rPr lang="zh-CN" altLang="en-US" sz="1600" dirty="0">
                <a:latin typeface="+mn-lt"/>
              </a:rPr>
              <a:t> </a:t>
            </a:r>
            <a:r>
              <a:rPr lang="en-US" altLang="zh-CN" sz="1600" dirty="0">
                <a:latin typeface="+mn-lt"/>
              </a:rPr>
              <a:t>shopping</a:t>
            </a:r>
            <a:r>
              <a:rPr lang="zh-CN" altLang="en-US" sz="1600" dirty="0">
                <a:latin typeface="+mn-lt"/>
              </a:rPr>
              <a:t> </a:t>
            </a:r>
            <a:r>
              <a:rPr lang="en-US" altLang="zh-CN" sz="1600" dirty="0">
                <a:latin typeface="+mn-lt"/>
              </a:rPr>
              <a:t>website</a:t>
            </a:r>
            <a:r>
              <a:rPr lang="zh-CN" altLang="en-US" sz="1600" dirty="0">
                <a:latin typeface="+mn-lt"/>
              </a:rPr>
              <a:t> </a:t>
            </a:r>
            <a:r>
              <a:rPr lang="en-US" altLang="zh-CN" sz="1600" dirty="0">
                <a:latin typeface="+mn-lt"/>
              </a:rPr>
              <a:t>with</a:t>
            </a:r>
            <a:r>
              <a:rPr lang="zh-CN" altLang="en-US" sz="1600" dirty="0">
                <a:latin typeface="+mn-lt"/>
              </a:rPr>
              <a:t> </a:t>
            </a:r>
            <a:r>
              <a:rPr lang="en-US" altLang="zh-CN" sz="1600" dirty="0">
                <a:latin typeface="+mn-lt"/>
              </a:rPr>
              <a:t>a</a:t>
            </a:r>
            <a:r>
              <a:rPr lang="zh-CN" altLang="en-US" sz="1600" dirty="0">
                <a:latin typeface="+mn-lt"/>
              </a:rPr>
              <a:t> </a:t>
            </a:r>
            <a:r>
              <a:rPr lang="en-US" altLang="zh-CN" sz="1600" dirty="0">
                <a:latin typeface="+mn-lt"/>
              </a:rPr>
              <a:t>sample</a:t>
            </a:r>
            <a:r>
              <a:rPr lang="zh-CN" altLang="en-US" sz="1600" dirty="0">
                <a:latin typeface="+mn-lt"/>
              </a:rPr>
              <a:t> </a:t>
            </a:r>
            <a:r>
              <a:rPr lang="en-US" altLang="zh-CN" sz="1600" dirty="0">
                <a:latin typeface="+mn-lt"/>
              </a:rPr>
              <a:t>use</a:t>
            </a:r>
            <a:r>
              <a:rPr lang="zh-CN" altLang="en-US" sz="1600" dirty="0">
                <a:latin typeface="+mn-lt"/>
              </a:rPr>
              <a:t> </a:t>
            </a:r>
            <a:r>
              <a:rPr lang="en-US" altLang="zh-CN" sz="1600" dirty="0">
                <a:latin typeface="+mn-lt"/>
              </a:rPr>
              <a:t>case</a:t>
            </a:r>
            <a:r>
              <a:rPr lang="zh-CN" altLang="en-US" sz="1600" dirty="0">
                <a:latin typeface="+mn-lt"/>
              </a:rPr>
              <a:t> </a:t>
            </a:r>
            <a:r>
              <a:rPr lang="en-US" altLang="zh-CN" sz="1600" dirty="0">
                <a:latin typeface="+mn-lt"/>
              </a:rPr>
              <a:t>provided</a:t>
            </a:r>
            <a:r>
              <a:rPr lang="zh-CN" altLang="en-US" sz="1600" dirty="0">
                <a:latin typeface="+mn-lt"/>
              </a:rPr>
              <a:t> </a:t>
            </a:r>
            <a:r>
              <a:rPr lang="en-US" altLang="zh-CN" sz="1600" dirty="0">
                <a:latin typeface="+mn-lt"/>
              </a:rPr>
              <a:t>by</a:t>
            </a:r>
            <a:r>
              <a:rPr lang="zh-CN" altLang="en-US" sz="1600" dirty="0">
                <a:latin typeface="+mn-lt"/>
              </a:rPr>
              <a:t> </a:t>
            </a:r>
            <a:r>
              <a:rPr lang="en-US" altLang="zh-CN" sz="1600" dirty="0">
                <a:latin typeface="+mn-lt"/>
              </a:rPr>
              <a:t>the</a:t>
            </a:r>
            <a:r>
              <a:rPr lang="zh-CN" altLang="en-US" sz="1600" dirty="0">
                <a:latin typeface="+mn-lt"/>
              </a:rPr>
              <a:t> </a:t>
            </a:r>
            <a:r>
              <a:rPr lang="en-US" altLang="zh-CN" sz="1600" dirty="0">
                <a:latin typeface="+mn-lt"/>
              </a:rPr>
              <a:t>website</a:t>
            </a:r>
            <a:r>
              <a:rPr lang="zh-CN" altLang="en-US" sz="1600" dirty="0">
                <a:latin typeface="+mn-lt"/>
              </a:rPr>
              <a:t> </a:t>
            </a:r>
            <a:r>
              <a:rPr lang="en-US" altLang="zh-CN" sz="1600" dirty="0">
                <a:latin typeface="+mn-lt"/>
              </a:rPr>
              <a:t>owner:</a:t>
            </a:r>
            <a:r>
              <a:rPr lang="zh-CN" altLang="en-US" sz="1600" dirty="0">
                <a:latin typeface="+mn-lt"/>
              </a:rPr>
              <a:t> </a:t>
            </a:r>
            <a:r>
              <a:rPr lang="en-US" altLang="zh-CN" sz="1600" dirty="0">
                <a:solidFill>
                  <a:schemeClr val="bg2"/>
                </a:solidFill>
                <a:latin typeface="Consolas" panose="020B0609020204030204" pitchFamily="49" charset="0"/>
                <a:cs typeface="Consolas" panose="020B0609020204030204" pitchFamily="49" charset="0"/>
              </a:rPr>
              <a:t>http://</a:t>
            </a:r>
            <a:r>
              <a:rPr lang="en-US" altLang="zh-CN" sz="1600" dirty="0" err="1">
                <a:solidFill>
                  <a:schemeClr val="bg2"/>
                </a:solidFill>
                <a:latin typeface="Consolas" panose="020B0609020204030204" pitchFamily="49" charset="0"/>
                <a:cs typeface="Consolas" panose="020B0609020204030204" pitchFamily="49" charset="0"/>
              </a:rPr>
              <a:t>tgt.com</a:t>
            </a:r>
            <a:r>
              <a:rPr lang="en-US" altLang="zh-CN" sz="1600" dirty="0">
                <a:solidFill>
                  <a:schemeClr val="bg2"/>
                </a:solidFill>
                <a:latin typeface="Consolas" panose="020B0609020204030204" pitchFamily="49" charset="0"/>
                <a:cs typeface="Consolas" panose="020B0609020204030204" pitchFamily="49" charset="0"/>
              </a:rPr>
              <a:t>/</a:t>
            </a:r>
            <a:r>
              <a:rPr lang="en-US" altLang="zh-CN" sz="1600" dirty="0" err="1">
                <a:solidFill>
                  <a:schemeClr val="bg2"/>
                </a:solidFill>
                <a:latin typeface="Consolas" panose="020B0609020204030204" pitchFamily="49" charset="0"/>
                <a:cs typeface="Consolas" panose="020B0609020204030204" pitchFamily="49" charset="0"/>
              </a:rPr>
              <a:t>bug?item</a:t>
            </a:r>
            <a:r>
              <a:rPr lang="en-US" altLang="zh-CN" sz="1600" dirty="0">
                <a:solidFill>
                  <a:schemeClr val="bg2"/>
                </a:solidFill>
                <a:latin typeface="Consolas" panose="020B0609020204030204" pitchFamily="49" charset="0"/>
                <a:cs typeface="Consolas" panose="020B0609020204030204" pitchFamily="49" charset="0"/>
              </a:rPr>
              <a:t>=1&amp;price=5.00</a:t>
            </a:r>
            <a:endParaRPr lang="en-DE" sz="1600" dirty="0">
              <a:solidFill>
                <a:schemeClr val="bg2"/>
              </a:solidFill>
              <a:latin typeface="Consolas" panose="020B0609020204030204" pitchFamily="49" charset="0"/>
              <a:cs typeface="Consolas" panose="020B0609020204030204" pitchFamily="49" charset="0"/>
            </a:endParaRPr>
          </a:p>
        </p:txBody>
      </p:sp>
      <p:sp>
        <p:nvSpPr>
          <p:cNvPr id="10" name="TextBox 9">
            <a:extLst>
              <a:ext uri="{FF2B5EF4-FFF2-40B4-BE49-F238E27FC236}">
                <a16:creationId xmlns:a16="http://schemas.microsoft.com/office/drawing/2014/main" id="{4C0547D9-B532-20EA-2B03-D0FFFC0397D3}"/>
              </a:ext>
            </a:extLst>
          </p:cNvPr>
          <p:cNvSpPr txBox="1"/>
          <p:nvPr/>
        </p:nvSpPr>
        <p:spPr>
          <a:xfrm>
            <a:off x="464599" y="2482605"/>
            <a:ext cx="4572000" cy="307777"/>
          </a:xfrm>
          <a:prstGeom prst="rect">
            <a:avLst/>
          </a:prstGeom>
          <a:noFill/>
        </p:spPr>
        <p:txBody>
          <a:bodyPr wrap="square">
            <a:spAutoFit/>
          </a:bodyPr>
          <a:lstStyle/>
          <a:p>
            <a:r>
              <a:rPr lang="en-US" altLang="zh-CN" sz="1400" spc="-30" dirty="0">
                <a:solidFill>
                  <a:schemeClr val="bg2"/>
                </a:solidFill>
                <a:latin typeface="Consolas" panose="020B0609020204030204" pitchFamily="49" charset="0"/>
                <a:cs typeface="Consolas" panose="020B0609020204030204" pitchFamily="49" charset="0"/>
              </a:rPr>
              <a:t>http://</a:t>
            </a:r>
            <a:r>
              <a:rPr lang="en-US" altLang="zh-CN" sz="1400" spc="-30" dirty="0" err="1">
                <a:solidFill>
                  <a:schemeClr val="bg2"/>
                </a:solidFill>
                <a:latin typeface="Consolas" panose="020B0609020204030204" pitchFamily="49" charset="0"/>
                <a:cs typeface="Consolas" panose="020B0609020204030204" pitchFamily="49" charset="0"/>
              </a:rPr>
              <a:t>tgt.com</a:t>
            </a:r>
            <a:r>
              <a:rPr lang="en-US" altLang="zh-CN" sz="1400" spc="-30" dirty="0">
                <a:solidFill>
                  <a:schemeClr val="bg2"/>
                </a:solidFill>
                <a:latin typeface="Consolas" panose="020B0609020204030204" pitchFamily="49" charset="0"/>
                <a:cs typeface="Consolas" panose="020B0609020204030204" pitchFamily="49" charset="0"/>
              </a:rPr>
              <a:t>/</a:t>
            </a:r>
            <a:r>
              <a:rPr lang="en-US" altLang="zh-CN" sz="1400" spc="-30" dirty="0" err="1">
                <a:solidFill>
                  <a:schemeClr val="bg2"/>
                </a:solidFill>
                <a:latin typeface="Consolas" panose="020B0609020204030204" pitchFamily="49" charset="0"/>
                <a:cs typeface="Consolas" panose="020B0609020204030204" pitchFamily="49" charset="0"/>
              </a:rPr>
              <a:t>bug?item</a:t>
            </a:r>
            <a:r>
              <a:rPr lang="en-US" altLang="zh-CN" sz="1400" spc="-30" dirty="0">
                <a:solidFill>
                  <a:schemeClr val="bg2"/>
                </a:solidFill>
                <a:latin typeface="Consolas" panose="020B0609020204030204" pitchFamily="49" charset="0"/>
                <a:cs typeface="Consolas" panose="020B0609020204030204" pitchFamily="49" charset="0"/>
              </a:rPr>
              <a:t>=1&amp;</a:t>
            </a:r>
            <a:r>
              <a:rPr lang="en-US" altLang="zh-CN" sz="1400" spc="-30" dirty="0">
                <a:solidFill>
                  <a:srgbClr val="FF0000"/>
                </a:solidFill>
                <a:latin typeface="Consolas" panose="020B0609020204030204" pitchFamily="49" charset="0"/>
                <a:cs typeface="Consolas" panose="020B0609020204030204" pitchFamily="49" charset="0"/>
              </a:rPr>
              <a:t>price=0.01</a:t>
            </a:r>
            <a:endParaRPr lang="en-DE" sz="1400" spc="-30" dirty="0">
              <a:solidFill>
                <a:srgbClr val="FF0000"/>
              </a:solidFill>
            </a:endParaRPr>
          </a:p>
        </p:txBody>
      </p:sp>
      <p:sp>
        <p:nvSpPr>
          <p:cNvPr id="11" name="TextBox 10">
            <a:extLst>
              <a:ext uri="{FF2B5EF4-FFF2-40B4-BE49-F238E27FC236}">
                <a16:creationId xmlns:a16="http://schemas.microsoft.com/office/drawing/2014/main" id="{F15753D9-25CA-7E5B-F876-7A171781DC21}"/>
              </a:ext>
            </a:extLst>
          </p:cNvPr>
          <p:cNvSpPr txBox="1"/>
          <p:nvPr/>
        </p:nvSpPr>
        <p:spPr>
          <a:xfrm>
            <a:off x="464599" y="2806500"/>
            <a:ext cx="4572000" cy="307777"/>
          </a:xfrm>
          <a:prstGeom prst="rect">
            <a:avLst/>
          </a:prstGeom>
          <a:noFill/>
        </p:spPr>
        <p:txBody>
          <a:bodyPr wrap="square">
            <a:spAutoFit/>
          </a:bodyPr>
          <a:lstStyle/>
          <a:p>
            <a:r>
              <a:rPr lang="en-US" altLang="zh-CN" sz="1400" spc="-30" dirty="0">
                <a:solidFill>
                  <a:schemeClr val="bg2"/>
                </a:solidFill>
                <a:latin typeface="Consolas" panose="020B0609020204030204" pitchFamily="49" charset="0"/>
                <a:cs typeface="Consolas" panose="020B0609020204030204" pitchFamily="49" charset="0"/>
              </a:rPr>
              <a:t>http://</a:t>
            </a:r>
            <a:r>
              <a:rPr lang="en-US" altLang="zh-CN" sz="1400" spc="-30" dirty="0" err="1">
                <a:solidFill>
                  <a:schemeClr val="bg2"/>
                </a:solidFill>
                <a:latin typeface="Consolas" panose="020B0609020204030204" pitchFamily="49" charset="0"/>
                <a:cs typeface="Consolas" panose="020B0609020204030204" pitchFamily="49" charset="0"/>
              </a:rPr>
              <a:t>tgt.com</a:t>
            </a:r>
            <a:r>
              <a:rPr lang="en-US" altLang="zh-CN" sz="1400" spc="-30" dirty="0">
                <a:solidFill>
                  <a:schemeClr val="bg2"/>
                </a:solidFill>
                <a:latin typeface="Consolas" panose="020B0609020204030204" pitchFamily="49" charset="0"/>
                <a:cs typeface="Consolas" panose="020B0609020204030204" pitchFamily="49" charset="0"/>
              </a:rPr>
              <a:t>/</a:t>
            </a:r>
            <a:r>
              <a:rPr lang="en-US" altLang="zh-CN" sz="1400" spc="-30" dirty="0" err="1">
                <a:solidFill>
                  <a:schemeClr val="bg2"/>
                </a:solidFill>
                <a:latin typeface="Consolas" panose="020B0609020204030204" pitchFamily="49" charset="0"/>
                <a:cs typeface="Consolas" panose="020B0609020204030204" pitchFamily="49" charset="0"/>
              </a:rPr>
              <a:t>bug?</a:t>
            </a:r>
            <a:r>
              <a:rPr lang="en-US" altLang="zh-CN" sz="1400" spc="-30" dirty="0" err="1">
                <a:solidFill>
                  <a:srgbClr val="FF0000"/>
                </a:solidFill>
                <a:latin typeface="Consolas" panose="020B0609020204030204" pitchFamily="49" charset="0"/>
                <a:cs typeface="Consolas" panose="020B0609020204030204" pitchFamily="49" charset="0"/>
              </a:rPr>
              <a:t>item</a:t>
            </a:r>
            <a:r>
              <a:rPr lang="en-US" altLang="zh-CN" sz="1400" spc="-30" dirty="0">
                <a:solidFill>
                  <a:srgbClr val="FF0000"/>
                </a:solidFill>
                <a:latin typeface="Consolas" panose="020B0609020204030204" pitchFamily="49" charset="0"/>
                <a:cs typeface="Consolas" panose="020B0609020204030204" pitchFamily="49" charset="0"/>
              </a:rPr>
              <a:t>=100</a:t>
            </a:r>
            <a:r>
              <a:rPr lang="en-US" altLang="zh-CN" sz="1400" spc="-30" dirty="0">
                <a:solidFill>
                  <a:schemeClr val="bg2"/>
                </a:solidFill>
                <a:latin typeface="Consolas" panose="020B0609020204030204" pitchFamily="49" charset="0"/>
                <a:cs typeface="Consolas" panose="020B0609020204030204" pitchFamily="49" charset="0"/>
              </a:rPr>
              <a:t>&amp;price=5.00</a:t>
            </a:r>
            <a:endParaRPr lang="en-DE" sz="1400" spc="-30" dirty="0"/>
          </a:p>
        </p:txBody>
      </p:sp>
      <p:sp>
        <p:nvSpPr>
          <p:cNvPr id="12" name="TextBox 11">
            <a:extLst>
              <a:ext uri="{FF2B5EF4-FFF2-40B4-BE49-F238E27FC236}">
                <a16:creationId xmlns:a16="http://schemas.microsoft.com/office/drawing/2014/main" id="{086DF479-D1A6-F80A-70C9-8D9B7AD55EF4}"/>
              </a:ext>
            </a:extLst>
          </p:cNvPr>
          <p:cNvSpPr txBox="1"/>
          <p:nvPr/>
        </p:nvSpPr>
        <p:spPr>
          <a:xfrm>
            <a:off x="464598" y="3124831"/>
            <a:ext cx="7812205" cy="307777"/>
          </a:xfrm>
          <a:prstGeom prst="rect">
            <a:avLst/>
          </a:prstGeom>
          <a:noFill/>
        </p:spPr>
        <p:txBody>
          <a:bodyPr wrap="square">
            <a:spAutoFit/>
          </a:bodyPr>
          <a:lstStyle/>
          <a:p>
            <a:r>
              <a:rPr lang="en-US" altLang="zh-CN" sz="1400" spc="-30" dirty="0">
                <a:solidFill>
                  <a:schemeClr val="bg2"/>
                </a:solidFill>
                <a:latin typeface="Consolas" panose="020B0609020204030204" pitchFamily="49" charset="0"/>
                <a:cs typeface="Consolas" panose="020B0609020204030204" pitchFamily="49" charset="0"/>
              </a:rPr>
              <a:t>http://</a:t>
            </a:r>
            <a:r>
              <a:rPr lang="en-US" altLang="zh-CN" sz="1400" spc="-30" dirty="0" err="1">
                <a:solidFill>
                  <a:schemeClr val="bg2"/>
                </a:solidFill>
                <a:latin typeface="Consolas" panose="020B0609020204030204" pitchFamily="49" charset="0"/>
                <a:cs typeface="Consolas" panose="020B0609020204030204" pitchFamily="49" charset="0"/>
              </a:rPr>
              <a:t>tgt.com</a:t>
            </a:r>
            <a:r>
              <a:rPr lang="en-US" altLang="zh-CN" sz="1400" spc="-30" dirty="0">
                <a:solidFill>
                  <a:schemeClr val="bg2"/>
                </a:solidFill>
                <a:latin typeface="Consolas" panose="020B0609020204030204" pitchFamily="49" charset="0"/>
                <a:cs typeface="Consolas" panose="020B0609020204030204" pitchFamily="49" charset="0"/>
              </a:rPr>
              <a:t>/</a:t>
            </a:r>
            <a:r>
              <a:rPr lang="en-US" altLang="zh-CN" sz="1400" spc="-30" dirty="0" err="1">
                <a:solidFill>
                  <a:schemeClr val="bg2"/>
                </a:solidFill>
                <a:latin typeface="Consolas" panose="020B0609020204030204" pitchFamily="49" charset="0"/>
                <a:cs typeface="Consolas" panose="020B0609020204030204" pitchFamily="49" charset="0"/>
              </a:rPr>
              <a:t>bug?item</a:t>
            </a:r>
            <a:r>
              <a:rPr lang="en-US" altLang="zh-CN" sz="1400" spc="-30" dirty="0">
                <a:solidFill>
                  <a:schemeClr val="bg2"/>
                </a:solidFill>
                <a:latin typeface="Consolas" panose="020B0609020204030204" pitchFamily="49" charset="0"/>
                <a:cs typeface="Consolas" panose="020B0609020204030204" pitchFamily="49" charset="0"/>
              </a:rPr>
              <a:t>=1&amp;price=5.00</a:t>
            </a:r>
            <a:r>
              <a:rPr lang="en-US" altLang="zh-CN" sz="1400" spc="-30" dirty="0">
                <a:solidFill>
                  <a:srgbClr val="FF0000"/>
                </a:solidFill>
                <a:latin typeface="Consolas" panose="020B0609020204030204" pitchFamily="49" charset="0"/>
                <a:cs typeface="Consolas" panose="020B0609020204030204" pitchFamily="49" charset="0"/>
              </a:rPr>
              <a:t>&lt;script&gt;alert(</a:t>
            </a:r>
            <a:r>
              <a:rPr lang="en-US" altLang="zh-CN" sz="1400" spc="-30" dirty="0" err="1">
                <a:solidFill>
                  <a:srgbClr val="FF0000"/>
                </a:solidFill>
                <a:latin typeface="Consolas" panose="020B0609020204030204" pitchFamily="49" charset="0"/>
                <a:cs typeface="Consolas" panose="020B0609020204030204" pitchFamily="49" charset="0"/>
              </a:rPr>
              <a:t>document.cookie</a:t>
            </a:r>
            <a:r>
              <a:rPr lang="en-US" altLang="zh-CN" sz="1400" spc="-30" dirty="0">
                <a:solidFill>
                  <a:srgbClr val="FF0000"/>
                </a:solidFill>
                <a:latin typeface="Consolas" panose="020B0609020204030204" pitchFamily="49" charset="0"/>
                <a:cs typeface="Consolas" panose="020B0609020204030204" pitchFamily="49" charset="0"/>
              </a:rPr>
              <a:t>);&lt;/script&gt;</a:t>
            </a:r>
            <a:endParaRPr lang="en-DE" sz="1400" spc="-30" dirty="0">
              <a:solidFill>
                <a:srgbClr val="FF0000"/>
              </a:solidFill>
            </a:endParaRPr>
          </a:p>
        </p:txBody>
      </p:sp>
      <p:sp>
        <p:nvSpPr>
          <p:cNvPr id="14" name="TextBox 13">
            <a:extLst>
              <a:ext uri="{FF2B5EF4-FFF2-40B4-BE49-F238E27FC236}">
                <a16:creationId xmlns:a16="http://schemas.microsoft.com/office/drawing/2014/main" id="{1299E857-2360-6C98-6B41-7A4214175108}"/>
              </a:ext>
            </a:extLst>
          </p:cNvPr>
          <p:cNvSpPr txBox="1"/>
          <p:nvPr/>
        </p:nvSpPr>
        <p:spPr>
          <a:xfrm>
            <a:off x="464598" y="3426339"/>
            <a:ext cx="5924196" cy="307777"/>
          </a:xfrm>
          <a:prstGeom prst="rect">
            <a:avLst/>
          </a:prstGeom>
          <a:noFill/>
        </p:spPr>
        <p:txBody>
          <a:bodyPr wrap="square">
            <a:spAutoFit/>
          </a:bodyPr>
          <a:lstStyle/>
          <a:p>
            <a:r>
              <a:rPr lang="en-US" altLang="zh-CN" sz="1400" spc="-30" dirty="0">
                <a:solidFill>
                  <a:schemeClr val="bg2"/>
                </a:solidFill>
                <a:latin typeface="Consolas" panose="020B0609020204030204" pitchFamily="49" charset="0"/>
                <a:cs typeface="Consolas" panose="020B0609020204030204" pitchFamily="49" charset="0"/>
              </a:rPr>
              <a:t>http://</a:t>
            </a:r>
            <a:r>
              <a:rPr lang="en-US" altLang="zh-CN" sz="1400" spc="-30" dirty="0" err="1">
                <a:solidFill>
                  <a:schemeClr val="bg2"/>
                </a:solidFill>
                <a:latin typeface="Consolas" panose="020B0609020204030204" pitchFamily="49" charset="0"/>
                <a:cs typeface="Consolas" panose="020B0609020204030204" pitchFamily="49" charset="0"/>
              </a:rPr>
              <a:t>tgt.com</a:t>
            </a:r>
            <a:r>
              <a:rPr lang="en-US" altLang="zh-CN" sz="1400" spc="-30" dirty="0">
                <a:solidFill>
                  <a:schemeClr val="bg2"/>
                </a:solidFill>
                <a:latin typeface="Consolas" panose="020B0609020204030204" pitchFamily="49" charset="0"/>
                <a:cs typeface="Consolas" panose="020B0609020204030204" pitchFamily="49" charset="0"/>
              </a:rPr>
              <a:t>/</a:t>
            </a:r>
            <a:r>
              <a:rPr lang="en-US" altLang="zh-CN" sz="1400" spc="-30" dirty="0" err="1">
                <a:solidFill>
                  <a:schemeClr val="bg2"/>
                </a:solidFill>
                <a:latin typeface="Consolas" panose="020B0609020204030204" pitchFamily="49" charset="0"/>
                <a:cs typeface="Consolas" panose="020B0609020204030204" pitchFamily="49" charset="0"/>
              </a:rPr>
              <a:t>bug?item</a:t>
            </a:r>
            <a:r>
              <a:rPr lang="en-US" altLang="zh-CN" sz="1400" spc="-30" dirty="0">
                <a:solidFill>
                  <a:schemeClr val="bg2"/>
                </a:solidFill>
                <a:latin typeface="Consolas" panose="020B0609020204030204" pitchFamily="49" charset="0"/>
                <a:cs typeface="Consolas" panose="020B0609020204030204" pitchFamily="49" charset="0"/>
              </a:rPr>
              <a:t>=1&amp;price=5.00</a:t>
            </a:r>
            <a:r>
              <a:rPr lang="en-US" altLang="zh-CN" sz="1400" spc="-30" dirty="0">
                <a:solidFill>
                  <a:srgbClr val="FF0000"/>
                </a:solidFill>
                <a:latin typeface="Consolas" panose="020B0609020204030204" pitchFamily="49" charset="0"/>
                <a:cs typeface="Consolas" panose="020B0609020204030204" pitchFamily="49" charset="0"/>
              </a:rPr>
              <a:t>&amp;currency=VND</a:t>
            </a:r>
            <a:endParaRPr lang="en-DE" sz="1400" spc="-30" dirty="0">
              <a:solidFill>
                <a:srgbClr val="FF0000"/>
              </a:solidFill>
            </a:endParaRPr>
          </a:p>
        </p:txBody>
      </p:sp>
      <p:sp>
        <p:nvSpPr>
          <p:cNvPr id="16" name="Rectangular Callout 15">
            <a:extLst>
              <a:ext uri="{FF2B5EF4-FFF2-40B4-BE49-F238E27FC236}">
                <a16:creationId xmlns:a16="http://schemas.microsoft.com/office/drawing/2014/main" id="{FDB01935-0E55-D8E1-FA13-2ABB4085A898}"/>
              </a:ext>
            </a:extLst>
          </p:cNvPr>
          <p:cNvSpPr/>
          <p:nvPr/>
        </p:nvSpPr>
        <p:spPr>
          <a:xfrm>
            <a:off x="4241593" y="2502962"/>
            <a:ext cx="1978819" cy="309372"/>
          </a:xfrm>
          <a:prstGeom prst="wedgeRectCallout">
            <a:avLst>
              <a:gd name="adj1" fmla="val -57103"/>
              <a:gd name="adj2" fmla="val 404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400" dirty="0">
                <a:latin typeface="Arial" panose="020B0604020202020204" pitchFamily="34" charset="0"/>
                <a:cs typeface="Arial" panose="020B0604020202020204" pitchFamily="34" charset="0"/>
              </a:rPr>
              <a:t>Untrusted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parameters?</a:t>
            </a:r>
            <a:endParaRPr lang="en-DE" sz="1400" dirty="0">
              <a:latin typeface="Arial" panose="020B0604020202020204" pitchFamily="34" charset="0"/>
              <a:cs typeface="Arial" panose="020B0604020202020204" pitchFamily="34" charset="0"/>
            </a:endParaRPr>
          </a:p>
        </p:txBody>
      </p:sp>
      <p:sp>
        <p:nvSpPr>
          <p:cNvPr id="17" name="Rectangular Callout 16">
            <a:extLst>
              <a:ext uri="{FF2B5EF4-FFF2-40B4-BE49-F238E27FC236}">
                <a16:creationId xmlns:a16="http://schemas.microsoft.com/office/drawing/2014/main" id="{FA1B1D72-1196-DEFF-F798-6A4278BF558C}"/>
              </a:ext>
            </a:extLst>
          </p:cNvPr>
          <p:cNvSpPr/>
          <p:nvPr/>
        </p:nvSpPr>
        <p:spPr>
          <a:xfrm>
            <a:off x="5641080" y="2832691"/>
            <a:ext cx="1978819" cy="309372"/>
          </a:xfrm>
          <a:prstGeom prst="wedgeRectCallout">
            <a:avLst>
              <a:gd name="adj1" fmla="val -40928"/>
              <a:gd name="adj2" fmla="val 70914"/>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400" dirty="0">
                <a:latin typeface="Arial" panose="020B0604020202020204" pitchFamily="34" charset="0"/>
                <a:cs typeface="Arial" panose="020B0604020202020204" pitchFamily="34" charset="0"/>
              </a:rPr>
              <a:t>Susceptible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to</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XSS?</a:t>
            </a:r>
            <a:endParaRPr lang="en-DE" sz="1400" dirty="0">
              <a:latin typeface="Arial" panose="020B0604020202020204" pitchFamily="34" charset="0"/>
              <a:cs typeface="Arial" panose="020B0604020202020204" pitchFamily="34" charset="0"/>
            </a:endParaRPr>
          </a:p>
        </p:txBody>
      </p:sp>
      <p:sp>
        <p:nvSpPr>
          <p:cNvPr id="18" name="Rectangular Callout 17">
            <a:extLst>
              <a:ext uri="{FF2B5EF4-FFF2-40B4-BE49-F238E27FC236}">
                <a16:creationId xmlns:a16="http://schemas.microsoft.com/office/drawing/2014/main" id="{3C53904A-FDDB-6AB4-31D6-84BA651869BA}"/>
              </a:ext>
            </a:extLst>
          </p:cNvPr>
          <p:cNvSpPr/>
          <p:nvPr/>
        </p:nvSpPr>
        <p:spPr>
          <a:xfrm>
            <a:off x="4601174" y="3706770"/>
            <a:ext cx="2369456" cy="309372"/>
          </a:xfrm>
          <a:prstGeom prst="wedgeRectCallout">
            <a:avLst>
              <a:gd name="adj1" fmla="val -55842"/>
              <a:gd name="adj2" fmla="val -5363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altLang="zh-CN" sz="1400" dirty="0">
                <a:latin typeface="Arial" panose="020B0604020202020204" pitchFamily="34" charset="0"/>
                <a:cs typeface="Arial" panose="020B0604020202020204" pitchFamily="34" charset="0"/>
              </a:rPr>
              <a:t>Other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parameter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injection?</a:t>
            </a:r>
            <a:endParaRPr lang="en-DE" sz="14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894DA925-4F52-233B-E747-CBF71F63B42F}"/>
              </a:ext>
            </a:extLst>
          </p:cNvPr>
          <p:cNvSpPr txBox="1"/>
          <p:nvPr/>
        </p:nvSpPr>
        <p:spPr>
          <a:xfrm>
            <a:off x="573258" y="4107176"/>
            <a:ext cx="7002081" cy="806952"/>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lIns="0" tIns="0" rIns="0" bIns="0" rtlCol="0">
            <a:spAutoFit/>
          </a:bodyPr>
          <a:lstStyle/>
          <a:p>
            <a:pPr>
              <a:lnSpc>
                <a:spcPct val="114000"/>
              </a:lnSpc>
            </a:pPr>
            <a:r>
              <a:rPr lang="en-GB" sz="1400" dirty="0">
                <a:latin typeface="Arial" panose="020B0604020202020204" pitchFamily="34" charset="0"/>
                <a:cs typeface="Arial" panose="020B0604020202020204" pitchFamily="34" charset="0"/>
              </a:rPr>
              <a:t>70% messing with parameters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GB" altLang="zh-CN" sz="1400" dirty="0">
                <a:latin typeface="Arial" panose="020B0604020202020204" pitchFamily="34" charset="0"/>
                <a:cs typeface="Arial" panose="020B0604020202020204" pitchFamily="34" charset="0"/>
              </a:rPr>
              <a:t>10% default passwords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GB" altLang="zh-CN" sz="1400" dirty="0">
                <a:latin typeface="Arial" panose="020B0604020202020204" pitchFamily="34" charset="0"/>
                <a:cs typeface="Arial" panose="020B0604020202020204" pitchFamily="34" charset="0"/>
              </a:rPr>
              <a:t>10% hidden files and directories</a:t>
            </a:r>
            <a:r>
              <a:rPr lang="en-US" altLang="zh-CN" sz="1400" dirty="0">
                <a:latin typeface="Arial" panose="020B0604020202020204" pitchFamily="34" charset="0"/>
                <a:cs typeface="Arial" panose="020B0604020202020204" pitchFamily="34" charset="0"/>
              </a:rPr>
              <a: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and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10%</a:t>
            </a:r>
            <a:r>
              <a:rPr lang="zh-CN" altLang="en-US" sz="1400" dirty="0">
                <a:latin typeface="Arial" panose="020B0604020202020204" pitchFamily="34" charset="0"/>
                <a:cs typeface="Arial" panose="020B0604020202020204" pitchFamily="34" charset="0"/>
              </a:rPr>
              <a:t> </a:t>
            </a:r>
            <a:r>
              <a:rPr lang="en-GB" altLang="zh-CN" sz="1400" dirty="0">
                <a:latin typeface="Arial" panose="020B0604020202020204" pitchFamily="34" charset="0"/>
                <a:cs typeface="Arial" panose="020B0604020202020204" pitchFamily="34" charset="0"/>
              </a:rPr>
              <a:t>other</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problems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(bad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authentication,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wrong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configuration,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etc.)</a:t>
            </a:r>
          </a:p>
          <a:p>
            <a:pPr>
              <a:lnSpc>
                <a:spcPct val="114000"/>
              </a:lnSpc>
            </a:pPr>
            <a:endParaRPr lang="en-US" altLang="zh-CN" sz="700" dirty="0">
              <a:latin typeface="Arial" panose="020B0604020202020204" pitchFamily="34" charset="0"/>
              <a:cs typeface="Arial" panose="020B0604020202020204" pitchFamily="34" charset="0"/>
            </a:endParaRPr>
          </a:p>
          <a:p>
            <a:pPr algn="r">
              <a:lnSpc>
                <a:spcPct val="114000"/>
              </a:lnSpc>
            </a:pPr>
            <a:r>
              <a:rPr lang="en-US" altLang="zh-CN" sz="1200" i="1" dirty="0">
                <a:latin typeface="Arial" panose="020B0604020202020204" pitchFamily="34" charset="0"/>
                <a:cs typeface="Arial" panose="020B0604020202020204" pitchFamily="34" charset="0"/>
              </a:rPr>
              <a:t>--</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Statistics</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cited</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from</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training</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materials</a:t>
            </a:r>
            <a:r>
              <a:rPr lang="zh-CN" altLang="en-US" sz="1200" i="1" dirty="0">
                <a:latin typeface="Arial" panose="020B0604020202020204" pitchFamily="34" charset="0"/>
                <a:cs typeface="Arial" panose="020B0604020202020204" pitchFamily="34" charset="0"/>
              </a:rPr>
              <a:t> </a:t>
            </a:r>
            <a:r>
              <a:rPr lang="en-US" altLang="zh-CN" sz="1200" i="1" dirty="0">
                <a:latin typeface="Arial" panose="020B0604020202020204" pitchFamily="34" charset="0"/>
                <a:cs typeface="Arial" panose="020B0604020202020204" pitchFamily="34" charset="0"/>
              </a:rPr>
              <a:t>of</a:t>
            </a:r>
            <a:r>
              <a:rPr lang="zh-CN" altLang="en-US" sz="1200" i="1" dirty="0">
                <a:latin typeface="Arial" panose="020B0604020202020204" pitchFamily="34" charset="0"/>
                <a:cs typeface="Arial" panose="020B0604020202020204" pitchFamily="34" charset="0"/>
              </a:rPr>
              <a:t> </a:t>
            </a:r>
            <a:r>
              <a:rPr lang="en-GB" altLang="zh-CN" sz="1200" i="1" dirty="0">
                <a:latin typeface="Arial" panose="020B0604020202020204" pitchFamily="34" charset="0"/>
                <a:cs typeface="Arial" panose="020B0604020202020204" pitchFamily="34" charset="0"/>
              </a:rPr>
              <a:t>the University of Maryland, College Park</a:t>
            </a:r>
            <a:endParaRPr lang="en-DE" sz="1400" i="1" dirty="0" err="1">
              <a:latin typeface="Arial" panose="020B0604020202020204" pitchFamily="34" charset="0"/>
              <a:cs typeface="Arial" panose="020B0604020202020204" pitchFamily="34" charset="0"/>
            </a:endParaRPr>
          </a:p>
        </p:txBody>
      </p:sp>
      <p:pic>
        <p:nvPicPr>
          <p:cNvPr id="2054" name="Picture 6">
            <a:extLst>
              <a:ext uri="{FF2B5EF4-FFF2-40B4-BE49-F238E27FC236}">
                <a16:creationId xmlns:a16="http://schemas.microsoft.com/office/drawing/2014/main" id="{7715FF56-7BFD-0A9A-EC16-2D646D53BC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41" r="40671" b="9381"/>
          <a:stretch/>
        </p:blipFill>
        <p:spPr bwMode="auto">
          <a:xfrm>
            <a:off x="7956659" y="1833784"/>
            <a:ext cx="1228165" cy="3314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64831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B3DD1-6A44-CEA8-DE68-B60D0970523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236A093-8733-2F2D-E9AA-A768B01AFE56}"/>
              </a:ext>
            </a:extLst>
          </p:cNvPr>
          <p:cNvSpPr>
            <a:spLocks noGrp="1"/>
          </p:cNvSpPr>
          <p:nvPr>
            <p:ph type="sldNum" sz="quarter" idx="11"/>
          </p:nvPr>
        </p:nvSpPr>
        <p:spPr/>
        <p:txBody>
          <a:bodyPr/>
          <a:lstStyle/>
          <a:p>
            <a:fld id="{CE58CB1E-F828-4F11-99E0-327109AF9DA4}" type="slidenum">
              <a:rPr lang="de-DE" smtClean="0"/>
              <a:pPr/>
              <a:t>54</a:t>
            </a:fld>
            <a:endParaRPr lang="de-DE" dirty="0"/>
          </a:p>
        </p:txBody>
      </p:sp>
      <p:sp>
        <p:nvSpPr>
          <p:cNvPr id="5" name="Title 4">
            <a:extLst>
              <a:ext uri="{FF2B5EF4-FFF2-40B4-BE49-F238E27FC236}">
                <a16:creationId xmlns:a16="http://schemas.microsoft.com/office/drawing/2014/main" id="{47518882-ADE8-6BFB-D45C-031C305027BF}"/>
              </a:ext>
            </a:extLst>
          </p:cNvPr>
          <p:cNvSpPr>
            <a:spLocks noGrp="1"/>
          </p:cNvSpPr>
          <p:nvPr>
            <p:ph type="title"/>
          </p:nvPr>
        </p:nvSpPr>
        <p:spPr>
          <a:xfrm>
            <a:off x="480218" y="530625"/>
            <a:ext cx="8246903" cy="377796"/>
          </a:xfrm>
        </p:spPr>
        <p:txBody>
          <a:bodyPr/>
          <a:lstStyle/>
          <a:p>
            <a:r>
              <a:rPr lang="en-US" altLang="zh-CN" sz="2400" dirty="0"/>
              <a:t>Time</a:t>
            </a:r>
            <a:r>
              <a:rPr lang="zh-CN" altLang="en-US" sz="2400" dirty="0"/>
              <a:t> </a:t>
            </a:r>
            <a:r>
              <a:rPr lang="en-US" altLang="zh-CN" sz="2400" dirty="0"/>
              <a:t>to</a:t>
            </a:r>
            <a:r>
              <a:rPr lang="zh-CN" altLang="en-US" sz="2400" dirty="0"/>
              <a:t> </a:t>
            </a:r>
            <a:r>
              <a:rPr lang="en-US" altLang="zh-CN" sz="2400" dirty="0"/>
              <a:t>wrap</a:t>
            </a:r>
            <a:r>
              <a:rPr lang="zh-CN" altLang="en-US" sz="2400" dirty="0"/>
              <a:t> </a:t>
            </a:r>
            <a:r>
              <a:rPr lang="en-US" altLang="zh-CN" sz="2400" dirty="0"/>
              <a:t>up</a:t>
            </a:r>
            <a:endParaRPr lang="en-US" dirty="0"/>
          </a:p>
        </p:txBody>
      </p:sp>
      <p:sp>
        <p:nvSpPr>
          <p:cNvPr id="7" name="TextBox 6">
            <a:extLst>
              <a:ext uri="{FF2B5EF4-FFF2-40B4-BE49-F238E27FC236}">
                <a16:creationId xmlns:a16="http://schemas.microsoft.com/office/drawing/2014/main" id="{8C8C4B6A-6757-EFAC-C2D8-B0667C6763A6}"/>
              </a:ext>
            </a:extLst>
          </p:cNvPr>
          <p:cNvSpPr txBox="1"/>
          <p:nvPr/>
        </p:nvSpPr>
        <p:spPr>
          <a:xfrm>
            <a:off x="480218" y="1288888"/>
            <a:ext cx="8183564" cy="3093154"/>
          </a:xfrm>
          <a:prstGeom prst="rect">
            <a:avLst/>
          </a:prstGeom>
          <a:noFill/>
        </p:spPr>
        <p:txBody>
          <a:bodyPr wrap="square">
            <a:spAutoFit/>
          </a:bodyPr>
          <a:lstStyle/>
          <a:p>
            <a:r>
              <a:rPr lang="en-US" altLang="zh-CN" sz="1500" dirty="0"/>
              <a:t>What</a:t>
            </a:r>
            <a:r>
              <a:rPr lang="zh-CN" altLang="en-US" sz="1500" dirty="0"/>
              <a:t> </a:t>
            </a:r>
            <a:r>
              <a:rPr lang="en-US" altLang="zh-CN" sz="1500" dirty="0"/>
              <a:t>we</a:t>
            </a:r>
            <a:r>
              <a:rPr lang="zh-CN" altLang="en-US" sz="1500" dirty="0"/>
              <a:t> </a:t>
            </a:r>
            <a:r>
              <a:rPr lang="en-US" altLang="zh-CN" sz="1500" dirty="0"/>
              <a:t>have</a:t>
            </a:r>
            <a:r>
              <a:rPr lang="zh-CN" altLang="en-US" sz="1500" dirty="0"/>
              <a:t> </a:t>
            </a:r>
            <a:r>
              <a:rPr lang="en-US" altLang="zh-CN" sz="1500" dirty="0"/>
              <a:t>covered</a:t>
            </a:r>
            <a:r>
              <a:rPr lang="zh-CN" altLang="en-US" sz="1500" dirty="0"/>
              <a:t> </a:t>
            </a:r>
            <a:r>
              <a:rPr lang="en-US" altLang="zh-CN" sz="1500" dirty="0"/>
              <a:t>today:</a:t>
            </a:r>
          </a:p>
          <a:p>
            <a:endParaRPr lang="en-US" altLang="zh-CN" sz="1500" dirty="0"/>
          </a:p>
          <a:p>
            <a:pPr marL="285750" indent="-285750">
              <a:buFont typeface="Arial" panose="020B0604020202020204" pitchFamily="34" charset="0"/>
              <a:buChar char="•"/>
            </a:pPr>
            <a:r>
              <a:rPr lang="en-US" altLang="zh-CN" sz="1500" dirty="0"/>
              <a:t>Low-level</a:t>
            </a:r>
            <a:r>
              <a:rPr lang="zh-CN" altLang="en-US" sz="1500" dirty="0"/>
              <a:t> </a:t>
            </a:r>
            <a:r>
              <a:rPr lang="en-US" altLang="zh-CN" sz="1500" dirty="0"/>
              <a:t>memory-based</a:t>
            </a:r>
            <a:r>
              <a:rPr lang="zh-CN" altLang="en-US" sz="1500" dirty="0"/>
              <a:t> </a:t>
            </a:r>
            <a:r>
              <a:rPr lang="en-US" altLang="zh-CN" sz="1500" dirty="0"/>
              <a:t>security</a:t>
            </a:r>
            <a:r>
              <a:rPr lang="zh-CN" altLang="en-US" sz="1500" dirty="0"/>
              <a:t> </a:t>
            </a:r>
            <a:r>
              <a:rPr lang="en-US" altLang="zh-CN" sz="1500" dirty="0"/>
              <a:t>–</a:t>
            </a:r>
            <a:r>
              <a:rPr lang="zh-CN" altLang="en-US" sz="1500" dirty="0"/>
              <a:t> </a:t>
            </a:r>
            <a:r>
              <a:rPr lang="en-GB" altLang="zh-CN" sz="1500" dirty="0"/>
              <a:t>Where the </a:t>
            </a:r>
            <a:r>
              <a:rPr lang="en-US" altLang="zh-CN" sz="1500" dirty="0"/>
              <a:t>s</a:t>
            </a:r>
            <a:r>
              <a:rPr lang="en-GB" altLang="zh-CN" sz="1500" dirty="0"/>
              <a:t>tory </a:t>
            </a:r>
            <a:r>
              <a:rPr lang="en-US" altLang="zh-CN" sz="1500" dirty="0"/>
              <a:t>b</a:t>
            </a:r>
            <a:r>
              <a:rPr lang="en-GB" altLang="zh-CN" sz="1500" dirty="0" err="1"/>
              <a:t>egins</a:t>
            </a:r>
            <a:r>
              <a:rPr lang="zh-CN" altLang="en-US" sz="1500" dirty="0"/>
              <a:t>  </a:t>
            </a:r>
            <a:endParaRPr lang="en-US" altLang="zh-CN" sz="1500" dirty="0"/>
          </a:p>
          <a:p>
            <a:pPr marL="285750" indent="-285750">
              <a:buFont typeface="Arial" panose="020B0604020202020204" pitchFamily="34" charset="0"/>
              <a:buChar char="•"/>
            </a:pPr>
            <a:r>
              <a:rPr lang="en-US" altLang="zh-CN" sz="1500" dirty="0"/>
              <a:t>Web</a:t>
            </a:r>
            <a:r>
              <a:rPr lang="zh-CN" altLang="en-US" sz="1500" dirty="0"/>
              <a:t> </a:t>
            </a:r>
            <a:r>
              <a:rPr lang="en-US" altLang="zh-CN" sz="1500" dirty="0"/>
              <a:t>security</a:t>
            </a:r>
            <a:r>
              <a:rPr lang="zh-CN" altLang="en-US" sz="1500" dirty="0"/>
              <a:t> </a:t>
            </a:r>
            <a:r>
              <a:rPr lang="en-US" altLang="zh-CN" sz="1500" dirty="0"/>
              <a:t>–</a:t>
            </a:r>
            <a:r>
              <a:rPr lang="zh-CN" altLang="en-US" sz="1500" dirty="0"/>
              <a:t> </a:t>
            </a:r>
            <a:r>
              <a:rPr lang="en-US" altLang="zh-CN" sz="1500" dirty="0"/>
              <a:t>Where</a:t>
            </a:r>
            <a:r>
              <a:rPr lang="zh-CN" altLang="en-US" sz="1500" dirty="0"/>
              <a:t> </a:t>
            </a:r>
            <a:r>
              <a:rPr lang="en-US" altLang="zh-CN" sz="1500" dirty="0"/>
              <a:t>does</a:t>
            </a:r>
            <a:r>
              <a:rPr lang="zh-CN" altLang="en-US" sz="1500" dirty="0"/>
              <a:t> </a:t>
            </a:r>
            <a:r>
              <a:rPr lang="en-US" altLang="zh-CN" sz="1500" dirty="0"/>
              <a:t>the</a:t>
            </a:r>
            <a:r>
              <a:rPr lang="zh-CN" altLang="en-US" sz="1500" dirty="0"/>
              <a:t> </a:t>
            </a:r>
            <a:r>
              <a:rPr lang="en-US" altLang="zh-CN" sz="1500" dirty="0"/>
              <a:t>low-level</a:t>
            </a:r>
            <a:r>
              <a:rPr lang="zh-CN" altLang="en-US" sz="1500" dirty="0"/>
              <a:t> </a:t>
            </a:r>
            <a:r>
              <a:rPr lang="en-US" altLang="zh-CN" sz="1500" dirty="0"/>
              <a:t>security</a:t>
            </a:r>
            <a:r>
              <a:rPr lang="zh-CN" altLang="en-US" sz="1500" dirty="0"/>
              <a:t> </a:t>
            </a:r>
            <a:r>
              <a:rPr lang="en-US" altLang="zh-CN" sz="1500" dirty="0"/>
              <a:t>evolve</a:t>
            </a:r>
            <a:r>
              <a:rPr lang="zh-CN" altLang="en-US" sz="1500" dirty="0"/>
              <a:t> </a:t>
            </a:r>
            <a:r>
              <a:rPr lang="en-US" altLang="zh-CN" sz="1500" dirty="0"/>
              <a:t>to</a:t>
            </a:r>
          </a:p>
          <a:p>
            <a:pPr marL="285750" indent="-285750">
              <a:buFont typeface="Arial" panose="020B0604020202020204" pitchFamily="34" charset="0"/>
              <a:buChar char="•"/>
            </a:pPr>
            <a:r>
              <a:rPr lang="en-US" altLang="zh-CN" sz="1500" dirty="0"/>
              <a:t>Security</a:t>
            </a:r>
            <a:r>
              <a:rPr lang="zh-CN" altLang="en-US" sz="1500" dirty="0"/>
              <a:t> </a:t>
            </a:r>
            <a:r>
              <a:rPr lang="en-US" altLang="zh-CN" sz="1500" dirty="0"/>
              <a:t>analysis</a:t>
            </a:r>
            <a:r>
              <a:rPr lang="zh-CN" altLang="en-US" sz="1500" dirty="0"/>
              <a:t> </a:t>
            </a:r>
            <a:r>
              <a:rPr lang="en-US" altLang="zh-CN" sz="1500" dirty="0"/>
              <a:t>–</a:t>
            </a:r>
            <a:r>
              <a:rPr lang="zh-CN" altLang="en-US" sz="1500" dirty="0"/>
              <a:t> </a:t>
            </a:r>
            <a:r>
              <a:rPr lang="en-US" altLang="zh-CN" sz="1500" dirty="0"/>
              <a:t>Foundations</a:t>
            </a:r>
            <a:r>
              <a:rPr lang="zh-CN" altLang="en-US" sz="1500" dirty="0"/>
              <a:t> </a:t>
            </a:r>
            <a:r>
              <a:rPr lang="en-US" altLang="zh-CN" sz="1500" dirty="0"/>
              <a:t>of</a:t>
            </a:r>
            <a:r>
              <a:rPr lang="zh-CN" altLang="en-US" sz="1500" dirty="0"/>
              <a:t> </a:t>
            </a:r>
            <a:r>
              <a:rPr lang="en-US" altLang="zh-CN" sz="1500" dirty="0"/>
              <a:t>software</a:t>
            </a:r>
            <a:r>
              <a:rPr lang="zh-CN" altLang="en-US" sz="1500" dirty="0"/>
              <a:t> </a:t>
            </a:r>
            <a:r>
              <a:rPr lang="en-US" altLang="zh-CN" sz="1500" dirty="0"/>
              <a:t>engineering</a:t>
            </a:r>
            <a:r>
              <a:rPr lang="zh-CN" altLang="en-US" sz="1500" dirty="0"/>
              <a:t> </a:t>
            </a:r>
            <a:r>
              <a:rPr lang="en-US" altLang="zh-CN" sz="1500" dirty="0"/>
              <a:t>security</a:t>
            </a:r>
          </a:p>
          <a:p>
            <a:pPr marL="285750" indent="-285750">
              <a:buFont typeface="Arial" panose="020B0604020202020204" pitchFamily="34" charset="0"/>
              <a:buChar char="•"/>
            </a:pPr>
            <a:r>
              <a:rPr lang="en-US" altLang="zh-CN" sz="1500" dirty="0"/>
              <a:t>Fuzzing</a:t>
            </a:r>
            <a:r>
              <a:rPr lang="zh-CN" altLang="en-US" sz="1500" dirty="0"/>
              <a:t> </a:t>
            </a:r>
            <a:r>
              <a:rPr lang="en-US" altLang="zh-CN" sz="1500" dirty="0"/>
              <a:t>and</a:t>
            </a:r>
            <a:r>
              <a:rPr lang="zh-CN" altLang="en-US" sz="1500" dirty="0"/>
              <a:t> </a:t>
            </a:r>
            <a:r>
              <a:rPr lang="en-US" altLang="zh-CN" sz="1500" dirty="0"/>
              <a:t>penetration</a:t>
            </a:r>
            <a:r>
              <a:rPr lang="zh-CN" altLang="en-US" sz="1500" dirty="0"/>
              <a:t> </a:t>
            </a:r>
            <a:r>
              <a:rPr lang="en-US" altLang="zh-CN" sz="1500" dirty="0"/>
              <a:t>testing</a:t>
            </a:r>
            <a:r>
              <a:rPr lang="zh-CN" altLang="en-US" sz="1500" dirty="0"/>
              <a:t> </a:t>
            </a:r>
            <a:r>
              <a:rPr lang="en-US" altLang="zh-CN" sz="1500" dirty="0"/>
              <a:t>–</a:t>
            </a:r>
            <a:r>
              <a:rPr lang="zh-CN" altLang="en-US" sz="1500" dirty="0"/>
              <a:t> </a:t>
            </a:r>
            <a:r>
              <a:rPr lang="en-US" altLang="zh-CN" sz="1500" dirty="0"/>
              <a:t>How</a:t>
            </a:r>
            <a:r>
              <a:rPr lang="zh-CN" altLang="en-US" sz="1500" dirty="0"/>
              <a:t> </a:t>
            </a:r>
            <a:r>
              <a:rPr lang="en-US" altLang="zh-CN" sz="1500" dirty="0"/>
              <a:t>can</a:t>
            </a:r>
            <a:r>
              <a:rPr lang="zh-CN" altLang="en-US" sz="1500" dirty="0"/>
              <a:t> </a:t>
            </a:r>
            <a:r>
              <a:rPr lang="en-US" altLang="zh-CN" sz="1500" dirty="0"/>
              <a:t>software</a:t>
            </a:r>
            <a:r>
              <a:rPr lang="zh-CN" altLang="en-US" sz="1500" dirty="0"/>
              <a:t> </a:t>
            </a:r>
            <a:r>
              <a:rPr lang="en-US" altLang="zh-CN" sz="1500" dirty="0"/>
              <a:t>security</a:t>
            </a:r>
            <a:r>
              <a:rPr lang="zh-CN" altLang="en-US" sz="1500" dirty="0"/>
              <a:t> </a:t>
            </a:r>
            <a:r>
              <a:rPr lang="en-US" altLang="zh-CN" sz="1500" dirty="0"/>
              <a:t>be</a:t>
            </a:r>
            <a:r>
              <a:rPr lang="zh-CN" altLang="en-US" sz="1500" dirty="0"/>
              <a:t> </a:t>
            </a:r>
            <a:r>
              <a:rPr lang="en-US" altLang="zh-CN" sz="1500" dirty="0"/>
              <a:t>applied</a:t>
            </a:r>
          </a:p>
          <a:p>
            <a:pPr marL="285750" indent="-285750">
              <a:buFont typeface="Arial" panose="020B0604020202020204" pitchFamily="34" charset="0"/>
              <a:buChar char="•"/>
            </a:pPr>
            <a:endParaRPr lang="en-US" altLang="zh-CN" sz="1500" dirty="0"/>
          </a:p>
          <a:p>
            <a:r>
              <a:rPr lang="en-US" altLang="zh-CN" sz="1500" dirty="0"/>
              <a:t>Cybersecurity/Computer</a:t>
            </a:r>
            <a:r>
              <a:rPr lang="zh-CN" altLang="en-US" sz="1500" dirty="0"/>
              <a:t> </a:t>
            </a:r>
            <a:r>
              <a:rPr lang="en-US" altLang="zh-CN" sz="1500" dirty="0"/>
              <a:t>Security</a:t>
            </a:r>
            <a:r>
              <a:rPr lang="zh-CN" altLang="en-US" sz="1500" dirty="0"/>
              <a:t> </a:t>
            </a:r>
            <a:r>
              <a:rPr lang="en-US" altLang="zh-CN" sz="1500" dirty="0"/>
              <a:t>is</a:t>
            </a:r>
            <a:r>
              <a:rPr lang="zh-CN" altLang="en-US" sz="1500" dirty="0"/>
              <a:t> </a:t>
            </a:r>
            <a:r>
              <a:rPr lang="en-US" altLang="zh-CN" sz="1500" dirty="0"/>
              <a:t>an</a:t>
            </a:r>
            <a:r>
              <a:rPr lang="zh-CN" altLang="en-US" sz="1500" dirty="0"/>
              <a:t> </a:t>
            </a:r>
            <a:r>
              <a:rPr lang="en-US" altLang="zh-CN" sz="1500" dirty="0"/>
              <a:t>independent</a:t>
            </a:r>
            <a:r>
              <a:rPr lang="zh-CN" altLang="en-US" sz="1500" dirty="0"/>
              <a:t> </a:t>
            </a:r>
            <a:r>
              <a:rPr lang="en-US" altLang="zh-CN" sz="1500" dirty="0"/>
              <a:t>subject</a:t>
            </a:r>
            <a:r>
              <a:rPr lang="zh-CN" altLang="en-US" sz="1500" dirty="0"/>
              <a:t> </a:t>
            </a:r>
            <a:r>
              <a:rPr lang="en-US" altLang="zh-CN" sz="1500" dirty="0"/>
              <a:t>in</a:t>
            </a:r>
            <a:r>
              <a:rPr lang="zh-CN" altLang="en-US" sz="1500" dirty="0"/>
              <a:t> </a:t>
            </a:r>
            <a:r>
              <a:rPr lang="en-US" altLang="zh-CN" sz="1500" dirty="0"/>
              <a:t>the</a:t>
            </a:r>
            <a:r>
              <a:rPr lang="zh-CN" altLang="en-US" sz="1500" dirty="0"/>
              <a:t> </a:t>
            </a:r>
            <a:r>
              <a:rPr lang="en-US" altLang="zh-CN" sz="1500" dirty="0"/>
              <a:t>broad</a:t>
            </a:r>
            <a:r>
              <a:rPr lang="zh-CN" altLang="en-US" sz="1500" dirty="0"/>
              <a:t> </a:t>
            </a:r>
            <a:r>
              <a:rPr lang="en-US" altLang="zh-CN" sz="1500" dirty="0"/>
              <a:t>sense</a:t>
            </a:r>
            <a:r>
              <a:rPr lang="zh-CN" altLang="en-US" sz="1500" dirty="0"/>
              <a:t> </a:t>
            </a:r>
            <a:r>
              <a:rPr lang="en-US" altLang="zh-CN" sz="1500" dirty="0"/>
              <a:t>of</a:t>
            </a:r>
            <a:r>
              <a:rPr lang="zh-CN" altLang="en-US" sz="1500" dirty="0"/>
              <a:t> </a:t>
            </a:r>
            <a:r>
              <a:rPr lang="en-US" altLang="zh-CN" sz="1500" dirty="0"/>
              <a:t>IT</a:t>
            </a:r>
            <a:r>
              <a:rPr lang="zh-CN" altLang="en-US" sz="1500" dirty="0"/>
              <a:t> </a:t>
            </a:r>
            <a:r>
              <a:rPr lang="en-US" altLang="zh-CN" sz="1500" dirty="0"/>
              <a:t>and</a:t>
            </a:r>
            <a:r>
              <a:rPr lang="zh-CN" altLang="en-US" sz="1500" dirty="0"/>
              <a:t> </a:t>
            </a:r>
            <a:r>
              <a:rPr lang="en-US" altLang="zh-CN" sz="1500" dirty="0"/>
              <a:t>demands</a:t>
            </a:r>
            <a:r>
              <a:rPr lang="zh-CN" altLang="en-US" sz="1500" dirty="0"/>
              <a:t> </a:t>
            </a:r>
            <a:r>
              <a:rPr lang="en-US" altLang="zh-CN" sz="1500" b="1" i="1" dirty="0"/>
              <a:t>interdisciplinary</a:t>
            </a:r>
            <a:r>
              <a:rPr lang="zh-CN" altLang="en-US" sz="1500" dirty="0"/>
              <a:t> </a:t>
            </a:r>
            <a:r>
              <a:rPr lang="en-US" altLang="zh-CN" sz="1500" dirty="0"/>
              <a:t>knowledge,</a:t>
            </a:r>
            <a:r>
              <a:rPr lang="zh-CN" altLang="en-US" sz="1500" dirty="0"/>
              <a:t> </a:t>
            </a:r>
            <a:r>
              <a:rPr lang="en-US" altLang="zh-CN" sz="1500" dirty="0"/>
              <a:t>theories,</a:t>
            </a:r>
            <a:r>
              <a:rPr lang="zh-CN" altLang="en-US" sz="1500" dirty="0"/>
              <a:t> </a:t>
            </a:r>
            <a:r>
              <a:rPr lang="en-US" altLang="zh-CN" sz="1500" dirty="0"/>
              <a:t>and</a:t>
            </a:r>
            <a:r>
              <a:rPr lang="zh-CN" altLang="en-US" sz="1500" dirty="0"/>
              <a:t> </a:t>
            </a:r>
            <a:r>
              <a:rPr lang="en-US" altLang="zh-CN" sz="1500" dirty="0"/>
              <a:t>techniques</a:t>
            </a:r>
            <a:r>
              <a:rPr lang="zh-CN" altLang="en-US" sz="1500" dirty="0"/>
              <a:t> </a:t>
            </a:r>
            <a:r>
              <a:rPr lang="en-US" altLang="zh-CN" sz="1500" dirty="0"/>
              <a:t>from</a:t>
            </a:r>
            <a:r>
              <a:rPr lang="zh-CN" altLang="en-US" sz="1500" dirty="0"/>
              <a:t> </a:t>
            </a:r>
            <a:r>
              <a:rPr lang="en-US" altLang="zh-CN" sz="1500" dirty="0"/>
              <a:t>computing</a:t>
            </a:r>
            <a:r>
              <a:rPr lang="zh-CN" altLang="en-US" sz="1500" dirty="0"/>
              <a:t> </a:t>
            </a:r>
            <a:r>
              <a:rPr lang="en-US" altLang="zh-CN" sz="1500" dirty="0"/>
              <a:t>theory,</a:t>
            </a:r>
            <a:r>
              <a:rPr lang="zh-CN" altLang="en-US" sz="1500" dirty="0"/>
              <a:t> </a:t>
            </a:r>
            <a:r>
              <a:rPr lang="en-US" altLang="zh-CN" sz="1500" dirty="0"/>
              <a:t>software</a:t>
            </a:r>
            <a:r>
              <a:rPr lang="zh-CN" altLang="en-US" sz="1500" dirty="0"/>
              <a:t> </a:t>
            </a:r>
            <a:r>
              <a:rPr lang="en-US" altLang="zh-CN" sz="1500" dirty="0"/>
              <a:t>engineering,</a:t>
            </a:r>
            <a:r>
              <a:rPr lang="zh-CN" altLang="en-US" sz="1500" dirty="0"/>
              <a:t> </a:t>
            </a:r>
            <a:r>
              <a:rPr lang="en-US" altLang="zh-CN" sz="1500" dirty="0"/>
              <a:t>mathematics</a:t>
            </a:r>
            <a:r>
              <a:rPr lang="zh-CN" altLang="en-US" sz="1500" dirty="0"/>
              <a:t> </a:t>
            </a:r>
            <a:r>
              <a:rPr lang="en-US" altLang="zh-CN" sz="1500" dirty="0"/>
              <a:t>&amp;</a:t>
            </a:r>
            <a:r>
              <a:rPr lang="zh-CN" altLang="en-US" sz="1500" dirty="0"/>
              <a:t> </a:t>
            </a:r>
            <a:r>
              <a:rPr lang="en-US" altLang="zh-CN" sz="1500" dirty="0"/>
              <a:t>natural</a:t>
            </a:r>
            <a:r>
              <a:rPr lang="zh-CN" altLang="en-US" sz="1500" dirty="0"/>
              <a:t> </a:t>
            </a:r>
            <a:r>
              <a:rPr lang="en-US" altLang="zh-CN" sz="1500" dirty="0"/>
              <a:t>sciences,</a:t>
            </a:r>
            <a:r>
              <a:rPr lang="zh-CN" altLang="en-US" sz="1500" dirty="0"/>
              <a:t> </a:t>
            </a:r>
            <a:r>
              <a:rPr lang="en-US" altLang="zh-CN" sz="1500" dirty="0"/>
              <a:t>laws,</a:t>
            </a:r>
            <a:r>
              <a:rPr lang="zh-CN" altLang="en-US" sz="1500" dirty="0"/>
              <a:t> </a:t>
            </a:r>
            <a:r>
              <a:rPr lang="en-US" altLang="zh-CN" sz="1500" dirty="0"/>
              <a:t>social</a:t>
            </a:r>
            <a:r>
              <a:rPr lang="zh-CN" altLang="en-US" sz="1500" dirty="0"/>
              <a:t> </a:t>
            </a:r>
            <a:r>
              <a:rPr lang="en-US" altLang="zh-CN" sz="1500" dirty="0"/>
              <a:t>sciences,</a:t>
            </a:r>
            <a:r>
              <a:rPr lang="zh-CN" altLang="en-US" sz="1500" dirty="0"/>
              <a:t> </a:t>
            </a:r>
            <a:r>
              <a:rPr lang="en-US" altLang="zh-CN" sz="1500" dirty="0"/>
              <a:t>and</a:t>
            </a:r>
            <a:r>
              <a:rPr lang="zh-CN" altLang="en-US" sz="1500" dirty="0"/>
              <a:t> </a:t>
            </a:r>
            <a:r>
              <a:rPr lang="en-US" altLang="zh-CN" sz="1500" dirty="0"/>
              <a:t>even</a:t>
            </a:r>
            <a:r>
              <a:rPr lang="zh-CN" altLang="en-US" sz="1500" dirty="0"/>
              <a:t> </a:t>
            </a:r>
            <a:r>
              <a:rPr lang="en-US" altLang="zh-CN" sz="1500" dirty="0"/>
              <a:t>humanity.</a:t>
            </a:r>
            <a:r>
              <a:rPr lang="zh-CN" altLang="en-US" sz="1500" dirty="0"/>
              <a:t> </a:t>
            </a:r>
            <a:endParaRPr lang="en-US" altLang="zh-CN" sz="1500" dirty="0"/>
          </a:p>
          <a:p>
            <a:endParaRPr lang="en-US" altLang="zh-CN" sz="1500" dirty="0"/>
          </a:p>
          <a:p>
            <a:r>
              <a:rPr lang="en-US" altLang="zh-CN" sz="1500" dirty="0"/>
              <a:t>You</a:t>
            </a:r>
            <a:r>
              <a:rPr lang="zh-CN" altLang="en-US" sz="1500" dirty="0"/>
              <a:t> </a:t>
            </a:r>
            <a:r>
              <a:rPr lang="en-US" altLang="zh-CN" sz="1500" dirty="0"/>
              <a:t>are</a:t>
            </a:r>
            <a:r>
              <a:rPr lang="zh-CN" altLang="en-US" sz="1500" dirty="0"/>
              <a:t> </a:t>
            </a:r>
            <a:r>
              <a:rPr lang="en-US" altLang="zh-CN" sz="1500" dirty="0"/>
              <a:t>encouraged</a:t>
            </a:r>
            <a:r>
              <a:rPr lang="zh-CN" altLang="en-US" sz="1500" dirty="0"/>
              <a:t> </a:t>
            </a:r>
            <a:r>
              <a:rPr lang="en-US" altLang="zh-CN" sz="1500" dirty="0"/>
              <a:t>to</a:t>
            </a:r>
            <a:r>
              <a:rPr lang="zh-CN" altLang="en-US" sz="1500" dirty="0"/>
              <a:t> </a:t>
            </a:r>
            <a:r>
              <a:rPr lang="en-US" altLang="zh-CN" sz="1500" dirty="0"/>
              <a:t>discover</a:t>
            </a:r>
            <a:r>
              <a:rPr lang="zh-CN" altLang="en-US" sz="1500" dirty="0"/>
              <a:t> </a:t>
            </a:r>
            <a:r>
              <a:rPr lang="en-US" altLang="zh-CN" sz="1500" dirty="0"/>
              <a:t>more</a:t>
            </a:r>
            <a:r>
              <a:rPr lang="zh-CN" altLang="en-US" sz="1500" dirty="0"/>
              <a:t> </a:t>
            </a:r>
            <a:r>
              <a:rPr lang="en-US" altLang="zh-CN" sz="1500" dirty="0"/>
              <a:t>on</a:t>
            </a:r>
            <a:r>
              <a:rPr lang="zh-CN" altLang="en-US" sz="1500" dirty="0"/>
              <a:t> </a:t>
            </a:r>
            <a:r>
              <a:rPr lang="en-US" altLang="zh-CN" sz="1500" dirty="0"/>
              <a:t>this</a:t>
            </a:r>
            <a:r>
              <a:rPr lang="zh-CN" altLang="en-US" sz="1500" dirty="0"/>
              <a:t> </a:t>
            </a:r>
            <a:r>
              <a:rPr lang="en-US" altLang="zh-CN" sz="1500" dirty="0"/>
              <a:t>topic</a:t>
            </a:r>
            <a:r>
              <a:rPr lang="zh-CN" altLang="en-US" sz="1500" dirty="0"/>
              <a:t> </a:t>
            </a:r>
            <a:r>
              <a:rPr lang="en-US" altLang="zh-CN" sz="1500" dirty="0"/>
              <a:t>off</a:t>
            </a:r>
            <a:r>
              <a:rPr lang="zh-CN" altLang="en-US" sz="1500" dirty="0"/>
              <a:t> </a:t>
            </a:r>
            <a:r>
              <a:rPr lang="en-US" altLang="zh-CN" sz="1500" dirty="0"/>
              <a:t>the</a:t>
            </a:r>
            <a:r>
              <a:rPr lang="zh-CN" altLang="en-US" sz="1500" dirty="0"/>
              <a:t> </a:t>
            </a:r>
            <a:r>
              <a:rPr lang="en-US" altLang="zh-CN" sz="1500" dirty="0"/>
              <a:t>campus!</a:t>
            </a:r>
          </a:p>
        </p:txBody>
      </p:sp>
      <p:pic>
        <p:nvPicPr>
          <p:cNvPr id="3074" name="Picture 2" descr="Qna-Frage- und Antwortillustration mit Smartphone und Computermonitor und  bunt | Premium Vektor">
            <a:extLst>
              <a:ext uri="{FF2B5EF4-FFF2-40B4-BE49-F238E27FC236}">
                <a16:creationId xmlns:a16="http://schemas.microsoft.com/office/drawing/2014/main" id="{C787863B-AED8-F7F6-476F-4EC3106091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090" b="22626"/>
          <a:stretch/>
        </p:blipFill>
        <p:spPr bwMode="auto">
          <a:xfrm rot="951088">
            <a:off x="6360508" y="676142"/>
            <a:ext cx="2177303" cy="1225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880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73CED-3883-77F0-EA2A-63A00CD5E61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B9C4C18-D5E4-5CD7-5FC6-5A19F4974D10}"/>
              </a:ext>
            </a:extLst>
          </p:cNvPr>
          <p:cNvSpPr>
            <a:spLocks noGrp="1"/>
          </p:cNvSpPr>
          <p:nvPr>
            <p:ph type="sldNum" sz="quarter" idx="11"/>
          </p:nvPr>
        </p:nvSpPr>
        <p:spPr/>
        <p:txBody>
          <a:bodyPr/>
          <a:lstStyle/>
          <a:p>
            <a:fld id="{CE58CB1E-F828-4F11-99E0-327109AF9DA4}" type="slidenum">
              <a:rPr lang="de-DE" smtClean="0"/>
              <a:pPr/>
              <a:t>6</a:t>
            </a:fld>
            <a:endParaRPr lang="de-DE" dirty="0"/>
          </a:p>
        </p:txBody>
      </p:sp>
      <p:sp>
        <p:nvSpPr>
          <p:cNvPr id="5" name="Title 4">
            <a:extLst>
              <a:ext uri="{FF2B5EF4-FFF2-40B4-BE49-F238E27FC236}">
                <a16:creationId xmlns:a16="http://schemas.microsoft.com/office/drawing/2014/main" id="{4EF0FE9D-0BDF-7EB4-6538-7B0B2169CEFB}"/>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C3B2B7BC-68C7-CBBB-8752-97BE336DAD72}"/>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 in modern computer architecture</a:t>
            </a:r>
          </a:p>
        </p:txBody>
      </p:sp>
      <p:sp>
        <p:nvSpPr>
          <p:cNvPr id="6" name="Content Placeholder 1">
            <a:extLst>
              <a:ext uri="{FF2B5EF4-FFF2-40B4-BE49-F238E27FC236}">
                <a16:creationId xmlns:a16="http://schemas.microsoft.com/office/drawing/2014/main" id="{3AB68011-3F66-0544-BC89-E8880A86BCA5}"/>
              </a:ext>
            </a:extLst>
          </p:cNvPr>
          <p:cNvSpPr txBox="1">
            <a:spLocks/>
          </p:cNvSpPr>
          <p:nvPr/>
        </p:nvSpPr>
        <p:spPr>
          <a:xfrm>
            <a:off x="581186" y="1517913"/>
            <a:ext cx="5877279" cy="3337072"/>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b="1" dirty="0">
                <a:solidFill>
                  <a:srgbClr val="000000"/>
                </a:solidFill>
                <a:effectLst/>
              </a:rPr>
              <a:t>Stack</a:t>
            </a:r>
            <a:r>
              <a:rPr lang="en-GB" dirty="0">
                <a:solidFill>
                  <a:srgbClr val="000000"/>
                </a:solidFill>
                <a:effectLst/>
              </a:rPr>
              <a:t> </a:t>
            </a:r>
          </a:p>
          <a:p>
            <a:pPr marL="285750" indent="-285750">
              <a:buFont typeface="Arial" panose="020B0604020202020204" pitchFamily="34" charset="0"/>
              <a:buChar char="•"/>
            </a:pPr>
            <a:r>
              <a:rPr lang="en-GB" dirty="0">
                <a:solidFill>
                  <a:srgbClr val="000000"/>
                </a:solidFill>
                <a:effectLst/>
              </a:rPr>
              <a:t>Stack is typically located in the higher parts of memory. It usually ”grows down”: from high</a:t>
            </a:r>
            <a:r>
              <a:rPr lang="zh-CN" altLang="en-US" dirty="0">
                <a:solidFill>
                  <a:srgbClr val="000000"/>
                </a:solidFill>
                <a:effectLst/>
              </a:rPr>
              <a:t> </a:t>
            </a:r>
            <a:r>
              <a:rPr lang="en-GB" dirty="0">
                <a:solidFill>
                  <a:srgbClr val="000000"/>
                </a:solidFill>
                <a:effectLst/>
              </a:rPr>
              <a:t>address to low address. Stack is used whenever a function call is made.</a:t>
            </a:r>
          </a:p>
          <a:p>
            <a:endParaRPr lang="en-GB" dirty="0">
              <a:solidFill>
                <a:srgbClr val="000000"/>
              </a:solidFill>
              <a:effectLst/>
            </a:endParaRPr>
          </a:p>
          <a:p>
            <a:r>
              <a:rPr lang="en-GB" b="1" dirty="0">
                <a:solidFill>
                  <a:srgbClr val="000000"/>
                </a:solidFill>
                <a:effectLst/>
              </a:rPr>
              <a:t>Data Segment</a:t>
            </a:r>
          </a:p>
          <a:p>
            <a:pPr marL="285750" indent="-285750">
              <a:buFont typeface="Arial" panose="020B0604020202020204" pitchFamily="34" charset="0"/>
              <a:buChar char="•"/>
            </a:pPr>
            <a:r>
              <a:rPr lang="en-US" altLang="zh-CN" b="1" dirty="0">
                <a:solidFill>
                  <a:srgbClr val="000000"/>
                </a:solidFill>
              </a:rPr>
              <a:t>Text</a:t>
            </a:r>
            <a:r>
              <a:rPr lang="en-GB" b="1" dirty="0">
                <a:solidFill>
                  <a:srgbClr val="000000"/>
                </a:solidFill>
                <a:effectLst/>
              </a:rPr>
              <a:t> segment</a:t>
            </a:r>
            <a:r>
              <a:rPr lang="en-US" altLang="zh-CN" dirty="0">
                <a:solidFill>
                  <a:srgbClr val="000000"/>
                </a:solidFill>
                <a:effectLst/>
              </a:rPr>
              <a:t>:</a:t>
            </a:r>
            <a:r>
              <a:rPr lang="en-GB" dirty="0">
                <a:solidFill>
                  <a:srgbClr val="000000"/>
                </a:solidFill>
                <a:effectLst/>
              </a:rPr>
              <a:t> also known as a </a:t>
            </a:r>
            <a:r>
              <a:rPr lang="en-US" altLang="zh-CN" dirty="0">
                <a:solidFill>
                  <a:srgbClr val="000000"/>
                </a:solidFill>
                <a:effectLst/>
              </a:rPr>
              <a:t>code</a:t>
            </a:r>
            <a:r>
              <a:rPr lang="en-GB" dirty="0">
                <a:solidFill>
                  <a:srgbClr val="000000"/>
                </a:solidFill>
                <a:effectLst/>
              </a:rPr>
              <a:t> segment or simply as text, is a portion of an object file or the corresponding section of the program‘s virtual address space that contains executable instructions.</a:t>
            </a:r>
            <a:r>
              <a:rPr lang="zh-CN" altLang="en-US" dirty="0">
                <a:solidFill>
                  <a:srgbClr val="000000"/>
                </a:solidFill>
                <a:effectLst/>
              </a:rPr>
              <a:t> </a:t>
            </a:r>
            <a:r>
              <a:rPr lang="en-US" altLang="zh-CN" dirty="0">
                <a:solidFill>
                  <a:srgbClr val="000000"/>
                </a:solidFill>
                <a:effectLst/>
              </a:rPr>
              <a:t>It</a:t>
            </a:r>
            <a:r>
              <a:rPr lang="zh-CN" altLang="en-US" dirty="0">
                <a:solidFill>
                  <a:srgbClr val="000000"/>
                </a:solidFill>
                <a:effectLst/>
              </a:rPr>
              <a:t> </a:t>
            </a:r>
            <a:r>
              <a:rPr lang="en-US" altLang="zh-CN" dirty="0">
                <a:solidFill>
                  <a:srgbClr val="000000"/>
                </a:solidFill>
                <a:effectLst/>
              </a:rPr>
              <a:t>is</a:t>
            </a:r>
            <a:r>
              <a:rPr lang="zh-CN" altLang="en-US" dirty="0">
                <a:solidFill>
                  <a:srgbClr val="000000"/>
                </a:solidFill>
                <a:effectLst/>
              </a:rPr>
              <a:t> </a:t>
            </a:r>
            <a:r>
              <a:rPr lang="en-US" altLang="zh-CN" dirty="0">
                <a:solidFill>
                  <a:srgbClr val="000000"/>
                </a:solidFill>
                <a:effectLst/>
              </a:rPr>
              <a:t>usually</a:t>
            </a:r>
            <a:r>
              <a:rPr lang="zh-CN" altLang="en-US" dirty="0">
                <a:solidFill>
                  <a:srgbClr val="000000"/>
                </a:solidFill>
                <a:effectLst/>
              </a:rPr>
              <a:t> </a:t>
            </a:r>
            <a:r>
              <a:rPr lang="en-US" altLang="zh-CN" i="1" dirty="0">
                <a:solidFill>
                  <a:srgbClr val="000000"/>
                </a:solidFill>
                <a:effectLst/>
              </a:rPr>
              <a:t>read-only</a:t>
            </a:r>
            <a:r>
              <a:rPr lang="en-US" altLang="zh-CN" dirty="0">
                <a:solidFill>
                  <a:srgbClr val="000000"/>
                </a:solidFill>
                <a:effectLst/>
              </a:rPr>
              <a:t>.</a:t>
            </a:r>
            <a:endParaRPr lang="en-GB" b="1" dirty="0">
              <a:solidFill>
                <a:srgbClr val="000000"/>
              </a:solidFill>
              <a:effectLst/>
            </a:endParaRPr>
          </a:p>
          <a:p>
            <a:pPr marL="285750" indent="-285750">
              <a:buFont typeface="Arial" panose="020B0604020202020204" pitchFamily="34" charset="0"/>
              <a:buChar char="•"/>
            </a:pPr>
            <a:r>
              <a:rPr lang="en-GB" b="1" dirty="0">
                <a:solidFill>
                  <a:srgbClr val="000000"/>
                </a:solidFill>
                <a:effectLst/>
              </a:rPr>
              <a:t>Data area</a:t>
            </a:r>
            <a:r>
              <a:rPr lang="en-GB" dirty="0">
                <a:solidFill>
                  <a:srgbClr val="000000"/>
                </a:solidFill>
                <a:effectLst/>
              </a:rPr>
              <a:t>: contains global variables used by the program that are not initialized to zero. For</a:t>
            </a:r>
            <a:r>
              <a:rPr lang="zh-CN" altLang="en-US" dirty="0">
                <a:solidFill>
                  <a:srgbClr val="000000"/>
                </a:solidFill>
                <a:effectLst/>
              </a:rPr>
              <a:t> </a:t>
            </a:r>
            <a:r>
              <a:rPr lang="en-GB" dirty="0">
                <a:solidFill>
                  <a:srgbClr val="000000"/>
                </a:solidFill>
                <a:effectLst/>
              </a:rPr>
              <a:t>instance the string </a:t>
            </a:r>
            <a:r>
              <a:rPr lang="en-GB" dirty="0">
                <a:solidFill>
                  <a:schemeClr val="bg2"/>
                </a:solidFill>
                <a:effectLst/>
                <a:latin typeface="Consolas" panose="020B0609020204030204" pitchFamily="49" charset="0"/>
                <a:cs typeface="Consolas" panose="020B0609020204030204" pitchFamily="49" charset="0"/>
              </a:rPr>
              <a:t>“hello world”</a:t>
            </a:r>
            <a:r>
              <a:rPr lang="en-GB" dirty="0">
                <a:solidFill>
                  <a:srgbClr val="000000"/>
                </a:solidFill>
                <a:effectLst/>
              </a:rPr>
              <a:t> defined by </a:t>
            </a:r>
            <a:r>
              <a:rPr lang="en-GB" dirty="0">
                <a:solidFill>
                  <a:schemeClr val="bg2"/>
                </a:solidFill>
                <a:effectLst/>
                <a:latin typeface="Consolas" panose="020B0609020204030204" pitchFamily="49" charset="0"/>
                <a:cs typeface="Consolas" panose="020B0609020204030204" pitchFamily="49" charset="0"/>
              </a:rPr>
              <a:t>char s[] = “hello world” </a:t>
            </a:r>
            <a:r>
              <a:rPr lang="en-GB" dirty="0">
                <a:solidFill>
                  <a:srgbClr val="000000"/>
                </a:solidFill>
                <a:effectLst/>
              </a:rPr>
              <a:t>in C would</a:t>
            </a:r>
            <a:r>
              <a:rPr lang="zh-CN" altLang="en-US" dirty="0">
                <a:solidFill>
                  <a:srgbClr val="000000"/>
                </a:solidFill>
                <a:effectLst/>
              </a:rPr>
              <a:t> </a:t>
            </a:r>
            <a:r>
              <a:rPr lang="en-GB" dirty="0">
                <a:solidFill>
                  <a:srgbClr val="000000"/>
                </a:solidFill>
                <a:effectLst/>
              </a:rPr>
              <a:t>exist in the data part.</a:t>
            </a:r>
          </a:p>
        </p:txBody>
      </p:sp>
      <p:pic>
        <p:nvPicPr>
          <p:cNvPr id="1026" name="Picture 2" descr="Data segment - Wikipedia">
            <a:hlinkClick r:id="rId2"/>
            <a:extLst>
              <a:ext uri="{FF2B5EF4-FFF2-40B4-BE49-F238E27FC236}">
                <a16:creationId xmlns:a16="http://schemas.microsoft.com/office/drawing/2014/main" id="{9D046734-0022-0CB2-2792-E2AC47DBBF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4920" y="1554061"/>
            <a:ext cx="1216631" cy="3110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4025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B654D-F826-04E7-A3E6-5AFDD3E8713C}"/>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10A41B-1356-C937-32BF-8206EE084D07}"/>
              </a:ext>
            </a:extLst>
          </p:cNvPr>
          <p:cNvSpPr>
            <a:spLocks noGrp="1"/>
          </p:cNvSpPr>
          <p:nvPr>
            <p:ph type="sldNum" sz="quarter" idx="11"/>
          </p:nvPr>
        </p:nvSpPr>
        <p:spPr/>
        <p:txBody>
          <a:bodyPr/>
          <a:lstStyle/>
          <a:p>
            <a:fld id="{CE58CB1E-F828-4F11-99E0-327109AF9DA4}" type="slidenum">
              <a:rPr lang="de-DE" smtClean="0"/>
              <a:pPr/>
              <a:t>7</a:t>
            </a:fld>
            <a:endParaRPr lang="de-DE" dirty="0"/>
          </a:p>
        </p:txBody>
      </p:sp>
      <p:sp>
        <p:nvSpPr>
          <p:cNvPr id="5" name="Title 4">
            <a:extLst>
              <a:ext uri="{FF2B5EF4-FFF2-40B4-BE49-F238E27FC236}">
                <a16:creationId xmlns:a16="http://schemas.microsoft.com/office/drawing/2014/main" id="{12538300-EE44-9F74-F564-5FFE62FA3384}"/>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640BB2C0-B110-1B28-CCD3-4B484704238E}"/>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 in modern computer architecture</a:t>
            </a:r>
          </a:p>
        </p:txBody>
      </p:sp>
      <p:sp>
        <p:nvSpPr>
          <p:cNvPr id="6" name="Content Placeholder 1">
            <a:extLst>
              <a:ext uri="{FF2B5EF4-FFF2-40B4-BE49-F238E27FC236}">
                <a16:creationId xmlns:a16="http://schemas.microsoft.com/office/drawing/2014/main" id="{185F0D86-953E-5CC5-8C5C-DB7D5F54309F}"/>
              </a:ext>
            </a:extLst>
          </p:cNvPr>
          <p:cNvSpPr txBox="1">
            <a:spLocks/>
          </p:cNvSpPr>
          <p:nvPr/>
        </p:nvSpPr>
        <p:spPr>
          <a:xfrm>
            <a:off x="581186" y="1517913"/>
            <a:ext cx="5877279" cy="2823428"/>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gn="l" rtl="0" eaLnBrk="0" fontAlgn="base" hangingPunct="0">
              <a:lnSpc>
                <a:spcPct val="114000"/>
              </a:lnSpc>
              <a:spcBef>
                <a:spcPct val="0"/>
              </a:spcBef>
              <a:spcAft>
                <a:spcPct val="0"/>
              </a:spcAft>
              <a:defRPr lang="de-DE" sz="1400" kern="1200" noProof="0" dirty="0" smtClean="0">
                <a:solidFill>
                  <a:schemeClr val="tx1"/>
                </a:solidFill>
                <a:latin typeface="+mn-lt"/>
                <a:ea typeface="+mn-ea"/>
                <a:cs typeface="+mn-cs"/>
              </a:defRPr>
            </a:lvl1pPr>
            <a:lvl2pPr marL="176213" indent="-176213" algn="l" rtl="0" eaLnBrk="0" fontAlgn="base" hangingPunct="0">
              <a:lnSpc>
                <a:spcPct val="114000"/>
              </a:lnSpc>
              <a:spcBef>
                <a:spcPct val="0"/>
              </a:spcBef>
              <a:spcAft>
                <a:spcPct val="0"/>
              </a:spcAft>
              <a:buFont typeface="Arial" charset="0"/>
              <a:buChar char="•"/>
              <a:defRPr lang="de-DE" sz="1400" kern="1200" noProof="0" dirty="0" smtClean="0">
                <a:solidFill>
                  <a:schemeClr val="tx1"/>
                </a:solidFill>
                <a:latin typeface="+mn-lt"/>
                <a:ea typeface="+mn-ea"/>
                <a:cs typeface="+mn-cs"/>
              </a:defRPr>
            </a:lvl2pPr>
            <a:lvl3pPr marL="360363" indent="-184150" algn="l" rtl="0" eaLnBrk="0" fontAlgn="base" hangingPunct="0">
              <a:lnSpc>
                <a:spcPct val="125000"/>
              </a:lnSpc>
              <a:spcBef>
                <a:spcPct val="0"/>
              </a:spcBef>
              <a:spcAft>
                <a:spcPct val="0"/>
              </a:spcAft>
              <a:buFont typeface="Symbol" pitchFamily="18" charset="2"/>
              <a:buChar char="-"/>
              <a:defRPr sz="1400" kern="1200" baseline="0">
                <a:solidFill>
                  <a:schemeClr val="tx1"/>
                </a:solidFill>
                <a:latin typeface="+mn-lt"/>
                <a:ea typeface="+mn-ea"/>
                <a:cs typeface="+mn-cs"/>
              </a:defRPr>
            </a:lvl3pPr>
            <a:lvl4pPr marL="538163" indent="-177800"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4pPr>
            <a:lvl5pPr marL="714375" indent="-176213" algn="l" rtl="0" eaLnBrk="0" fontAlgn="base" hangingPunct="0">
              <a:lnSpc>
                <a:spcPct val="125000"/>
              </a:lnSpc>
              <a:spcBef>
                <a:spcPct val="0"/>
              </a:spcBef>
              <a:spcAft>
                <a:spcPct val="0"/>
              </a:spcAft>
              <a:buFont typeface="Symbol" pitchFamily="18" charset="2"/>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solidFill>
                  <a:srgbClr val="000000"/>
                </a:solidFill>
                <a:effectLst/>
              </a:rPr>
              <a:t>Data Segment</a:t>
            </a:r>
            <a:r>
              <a:rPr lang="zh-CN" altLang="en-US" dirty="0">
                <a:solidFill>
                  <a:srgbClr val="000000"/>
                </a:solidFill>
                <a:effectLst/>
              </a:rPr>
              <a:t> </a:t>
            </a:r>
            <a:r>
              <a:rPr lang="en-US" altLang="zh-CN" dirty="0">
                <a:solidFill>
                  <a:srgbClr val="000000"/>
                </a:solidFill>
                <a:effectLst/>
              </a:rPr>
              <a:t>(Continued)</a:t>
            </a:r>
            <a:endParaRPr lang="en-GB" dirty="0">
              <a:solidFill>
                <a:srgbClr val="000000"/>
              </a:solidFill>
              <a:effectLst/>
            </a:endParaRPr>
          </a:p>
          <a:p>
            <a:pPr marL="285750" indent="-285750">
              <a:buFont typeface="Arial" panose="020B0604020202020204" pitchFamily="34" charset="0"/>
              <a:buChar char="•"/>
            </a:pPr>
            <a:r>
              <a:rPr lang="en-GB" b="1" dirty="0">
                <a:solidFill>
                  <a:srgbClr val="000000"/>
                </a:solidFill>
                <a:effectLst/>
              </a:rPr>
              <a:t>BSS segment</a:t>
            </a:r>
            <a:r>
              <a:rPr lang="en-GB" dirty="0">
                <a:solidFill>
                  <a:srgbClr val="000000"/>
                </a:solidFill>
                <a:effectLst/>
              </a:rPr>
              <a:t>: starts at the end of the data segment and contains all global variables that are</a:t>
            </a:r>
            <a:r>
              <a:rPr lang="zh-CN" altLang="en-US" dirty="0">
                <a:solidFill>
                  <a:srgbClr val="000000"/>
                </a:solidFill>
                <a:effectLst/>
              </a:rPr>
              <a:t> </a:t>
            </a:r>
            <a:r>
              <a:rPr lang="en-GB" dirty="0">
                <a:solidFill>
                  <a:srgbClr val="000000"/>
                </a:solidFill>
                <a:effectLst/>
              </a:rPr>
              <a:t>initialized to zero. For instance a variable declared </a:t>
            </a:r>
            <a:r>
              <a:rPr lang="en-GB" dirty="0">
                <a:solidFill>
                  <a:schemeClr val="bg2"/>
                </a:solidFill>
                <a:effectLst/>
                <a:latin typeface="Consolas" panose="020B0609020204030204" pitchFamily="49" charset="0"/>
                <a:cs typeface="Consolas" panose="020B0609020204030204" pitchFamily="49" charset="0"/>
              </a:rPr>
              <a:t>static int </a:t>
            </a:r>
            <a:r>
              <a:rPr lang="en-GB" dirty="0" err="1">
                <a:solidFill>
                  <a:schemeClr val="bg2"/>
                </a:solidFill>
                <a:effectLst/>
                <a:latin typeface="Consolas" panose="020B0609020204030204" pitchFamily="49" charset="0"/>
                <a:cs typeface="Consolas" panose="020B0609020204030204" pitchFamily="49" charset="0"/>
              </a:rPr>
              <a:t>i</a:t>
            </a:r>
            <a:r>
              <a:rPr lang="en-GB" dirty="0">
                <a:solidFill>
                  <a:schemeClr val="bg2"/>
                </a:solidFill>
                <a:effectLst/>
                <a:latin typeface="Consolas" panose="020B0609020204030204" pitchFamily="49" charset="0"/>
                <a:cs typeface="Consolas" panose="020B0609020204030204" pitchFamily="49" charset="0"/>
              </a:rPr>
              <a:t> </a:t>
            </a:r>
            <a:r>
              <a:rPr lang="en-GB" dirty="0">
                <a:solidFill>
                  <a:srgbClr val="000000"/>
                </a:solidFill>
                <a:effectLst/>
              </a:rPr>
              <a:t>would be contained in the</a:t>
            </a:r>
            <a:r>
              <a:rPr lang="zh-CN" altLang="en-US" dirty="0">
                <a:solidFill>
                  <a:srgbClr val="000000"/>
                </a:solidFill>
                <a:effectLst/>
              </a:rPr>
              <a:t> </a:t>
            </a:r>
            <a:r>
              <a:rPr lang="en-GB" dirty="0">
                <a:solidFill>
                  <a:srgbClr val="000000"/>
                </a:solidFill>
                <a:effectLst/>
              </a:rPr>
              <a:t>BSS segment.</a:t>
            </a:r>
          </a:p>
          <a:p>
            <a:pPr marL="285750" indent="-285750">
              <a:buFont typeface="Arial" panose="020B0604020202020204" pitchFamily="34" charset="0"/>
              <a:buChar char="•"/>
            </a:pPr>
            <a:r>
              <a:rPr lang="en-GB" b="1" dirty="0">
                <a:solidFill>
                  <a:srgbClr val="000000"/>
                </a:solidFill>
                <a:effectLst/>
              </a:rPr>
              <a:t>Heap area</a:t>
            </a:r>
            <a:r>
              <a:rPr lang="en-GB" dirty="0">
                <a:solidFill>
                  <a:srgbClr val="000000"/>
                </a:solidFill>
                <a:effectLst/>
              </a:rPr>
              <a:t>: begins at the end of the BSS segment and grows to larger addresses from there. The</a:t>
            </a:r>
            <a:r>
              <a:rPr lang="zh-CN" altLang="en-US" dirty="0">
                <a:solidFill>
                  <a:srgbClr val="000000"/>
                </a:solidFill>
                <a:effectLst/>
              </a:rPr>
              <a:t> </a:t>
            </a:r>
            <a:r>
              <a:rPr lang="en-GB" dirty="0">
                <a:solidFill>
                  <a:srgbClr val="000000"/>
                </a:solidFill>
                <a:effectLst/>
              </a:rPr>
              <a:t>Heap area is managed by </a:t>
            </a:r>
            <a:r>
              <a:rPr lang="en-GB" dirty="0">
                <a:solidFill>
                  <a:srgbClr val="000000"/>
                </a:solidFill>
                <a:effectLst/>
                <a:latin typeface="Consolas" panose="020B0609020204030204" pitchFamily="49" charset="0"/>
                <a:cs typeface="Consolas" panose="020B0609020204030204" pitchFamily="49" charset="0"/>
              </a:rPr>
              <a:t>malloc</a:t>
            </a:r>
            <a:r>
              <a:rPr lang="en-GB" dirty="0">
                <a:solidFill>
                  <a:srgbClr val="000000"/>
                </a:solidFill>
                <a:effectLst/>
              </a:rPr>
              <a:t>, </a:t>
            </a:r>
            <a:r>
              <a:rPr lang="en-GB" dirty="0" err="1">
                <a:effectLst/>
                <a:latin typeface="Consolas" panose="020B0609020204030204" pitchFamily="49" charset="0"/>
                <a:cs typeface="Consolas" panose="020B0609020204030204" pitchFamily="49" charset="0"/>
              </a:rPr>
              <a:t>realloc</a:t>
            </a:r>
            <a:r>
              <a:rPr lang="en-GB" dirty="0">
                <a:solidFill>
                  <a:srgbClr val="000000"/>
                </a:solidFill>
                <a:effectLst/>
              </a:rPr>
              <a:t>, and </a:t>
            </a:r>
            <a:r>
              <a:rPr lang="en-GB" dirty="0">
                <a:solidFill>
                  <a:srgbClr val="000000"/>
                </a:solidFill>
                <a:effectLst/>
                <a:latin typeface="Consolas" panose="020B0609020204030204" pitchFamily="49" charset="0"/>
                <a:cs typeface="Consolas" panose="020B0609020204030204" pitchFamily="49" charset="0"/>
              </a:rPr>
              <a:t>free</a:t>
            </a:r>
            <a:r>
              <a:rPr lang="en-GB" dirty="0">
                <a:solidFill>
                  <a:srgbClr val="000000"/>
                </a:solidFill>
                <a:effectLst/>
              </a:rPr>
              <a:t>. The Heap area is shared by all shared</a:t>
            </a:r>
            <a:r>
              <a:rPr lang="zh-CN" altLang="en-US" dirty="0">
                <a:solidFill>
                  <a:srgbClr val="000000"/>
                </a:solidFill>
                <a:effectLst/>
              </a:rPr>
              <a:t> </a:t>
            </a:r>
            <a:r>
              <a:rPr lang="en-GB" dirty="0">
                <a:solidFill>
                  <a:srgbClr val="000000"/>
                </a:solidFill>
                <a:effectLst/>
              </a:rPr>
              <a:t>libraries and dynamic load modules in a process.</a:t>
            </a:r>
          </a:p>
          <a:p>
            <a:pPr marL="285750" indent="-285750">
              <a:buFont typeface="Arial" panose="020B0604020202020204" pitchFamily="34" charset="0"/>
              <a:buChar char="•"/>
            </a:pPr>
            <a:endParaRPr lang="en-US" altLang="zh-CN" dirty="0">
              <a:solidFill>
                <a:srgbClr val="000000"/>
              </a:solidFill>
              <a:effectLst/>
            </a:endParaRPr>
          </a:p>
        </p:txBody>
      </p:sp>
      <p:pic>
        <p:nvPicPr>
          <p:cNvPr id="1026" name="Picture 2" descr="Data segment - Wikipedia">
            <a:hlinkClick r:id="rId2"/>
            <a:extLst>
              <a:ext uri="{FF2B5EF4-FFF2-40B4-BE49-F238E27FC236}">
                <a16:creationId xmlns:a16="http://schemas.microsoft.com/office/drawing/2014/main" id="{574B3948-DDEF-E761-B474-04ADA780A70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64920" y="1554061"/>
            <a:ext cx="1216631" cy="3110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E86797C-4252-1D12-BBE0-723BC74968C1}"/>
              </a:ext>
            </a:extLst>
          </p:cNvPr>
          <p:cNvSpPr txBox="1"/>
          <p:nvPr/>
        </p:nvSpPr>
        <p:spPr>
          <a:xfrm>
            <a:off x="573258" y="3771900"/>
            <a:ext cx="4951242" cy="225062"/>
          </a:xfrm>
          <a:prstGeom prst="rect">
            <a:avLst/>
          </a:prstGeom>
          <a:noFill/>
        </p:spPr>
        <p:txBody>
          <a:bodyPr wrap="square" lIns="0" tIns="0" rIns="0" bIns="0" rtlCol="0">
            <a:spAutoFit/>
          </a:bodyPr>
          <a:lstStyle/>
          <a:p>
            <a:pPr>
              <a:lnSpc>
                <a:spcPct val="114000"/>
              </a:lnSpc>
            </a:pPr>
            <a:r>
              <a:rPr lang="en-DE" sz="1400" b="1" dirty="0">
                <a:solidFill>
                  <a:srgbClr val="FF0000"/>
                </a:solidFill>
                <a:latin typeface="Arial" panose="020B0604020202020204" pitchFamily="34" charset="0"/>
                <a:cs typeface="Arial" panose="020B0604020202020204" pitchFamily="34" charset="0"/>
              </a:rPr>
              <a:t>Which</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part(s)</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of</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the</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memory</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is</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safe/not</a:t>
            </a:r>
            <a:r>
              <a:rPr lang="zh-CN" altLang="en-US" sz="1400" b="1" dirty="0">
                <a:solidFill>
                  <a:srgbClr val="FF0000"/>
                </a:solidFill>
                <a:latin typeface="Arial" panose="020B0604020202020204" pitchFamily="34" charset="0"/>
                <a:cs typeface="Arial" panose="020B0604020202020204" pitchFamily="34" charset="0"/>
              </a:rPr>
              <a:t> </a:t>
            </a:r>
            <a:r>
              <a:rPr lang="en-US" altLang="zh-CN" sz="1400" b="1" dirty="0">
                <a:solidFill>
                  <a:srgbClr val="FF0000"/>
                </a:solidFill>
                <a:latin typeface="Arial" panose="020B0604020202020204" pitchFamily="34" charset="0"/>
                <a:cs typeface="Arial" panose="020B0604020202020204" pitchFamily="34" charset="0"/>
              </a:rPr>
              <a:t>safe?</a:t>
            </a:r>
            <a:endParaRPr lang="en-DE" sz="1400" b="1" dirty="0" err="1">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7298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036BD-3515-C7CA-9621-100C82C88C8B}"/>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DCA9611-CB95-C105-1621-544A8F837334}"/>
              </a:ext>
            </a:extLst>
          </p:cNvPr>
          <p:cNvSpPr>
            <a:spLocks noGrp="1"/>
          </p:cNvSpPr>
          <p:nvPr>
            <p:ph type="sldNum" sz="quarter" idx="11"/>
          </p:nvPr>
        </p:nvSpPr>
        <p:spPr/>
        <p:txBody>
          <a:bodyPr/>
          <a:lstStyle/>
          <a:p>
            <a:fld id="{CE58CB1E-F828-4F11-99E0-327109AF9DA4}" type="slidenum">
              <a:rPr lang="de-DE" smtClean="0"/>
              <a:pPr/>
              <a:t>8</a:t>
            </a:fld>
            <a:endParaRPr lang="de-DE" dirty="0"/>
          </a:p>
        </p:txBody>
      </p:sp>
      <p:sp>
        <p:nvSpPr>
          <p:cNvPr id="5" name="Title 4">
            <a:extLst>
              <a:ext uri="{FF2B5EF4-FFF2-40B4-BE49-F238E27FC236}">
                <a16:creationId xmlns:a16="http://schemas.microsoft.com/office/drawing/2014/main" id="{4D991ADB-199A-9285-BDA0-0D69A5ED28C6}"/>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0977853A-3BE8-F4D3-9F9D-392F5D441772}"/>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&amp;</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Stack</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8C57759E-473D-181D-1A60-0C1CD6DE1CF5}"/>
              </a:ext>
            </a:extLst>
          </p:cNvPr>
          <p:cNvSpPr txBox="1"/>
          <p:nvPr/>
        </p:nvSpPr>
        <p:spPr>
          <a:xfrm>
            <a:off x="499117" y="1426127"/>
            <a:ext cx="6964364" cy="338554"/>
          </a:xfrm>
          <a:prstGeom prst="rect">
            <a:avLst/>
          </a:prstGeom>
          <a:noFill/>
        </p:spPr>
        <p:txBody>
          <a:bodyPr wrap="square">
            <a:spAutoFit/>
          </a:bodyPr>
          <a:lstStyle/>
          <a:p>
            <a:r>
              <a:rPr lang="en-US" altLang="zh-CN" sz="1600" dirty="0">
                <a:solidFill>
                  <a:srgbClr val="000000"/>
                </a:solidFill>
                <a:latin typeface="Arial" panose="020B0604020202020204" pitchFamily="34" charset="0"/>
                <a:cs typeface="Arial" panose="020B0604020202020204" pitchFamily="34" charset="0"/>
              </a:rPr>
              <a:t>The</a:t>
            </a:r>
            <a:r>
              <a:rPr lang="zh-CN" altLang="en-US" sz="1600" dirty="0">
                <a:solidFill>
                  <a:srgbClr val="000000"/>
                </a:solidFill>
                <a:latin typeface="Arial" panose="020B0604020202020204" pitchFamily="34" charset="0"/>
                <a:cs typeface="Arial" panose="020B0604020202020204" pitchFamily="34" charset="0"/>
              </a:rPr>
              <a:t> </a:t>
            </a:r>
            <a:r>
              <a:rPr lang="en-US" altLang="zh-CN" sz="1600" dirty="0">
                <a:solidFill>
                  <a:srgbClr val="000000"/>
                </a:solidFill>
                <a:latin typeface="Arial" panose="020B0604020202020204" pitchFamily="34" charset="0"/>
                <a:cs typeface="Arial" panose="020B0604020202020204" pitchFamily="34" charset="0"/>
              </a:rPr>
              <a:t>s</a:t>
            </a:r>
            <a:r>
              <a:rPr lang="en-GB" sz="1600" dirty="0">
                <a:solidFill>
                  <a:srgbClr val="000000"/>
                </a:solidFill>
                <a:effectLst/>
                <a:latin typeface="Arial" panose="020B0604020202020204" pitchFamily="34" charset="0"/>
                <a:cs typeface="Arial" panose="020B0604020202020204" pitchFamily="34" charset="0"/>
              </a:rPr>
              <a:t>tack layout after the execution has entered the function</a:t>
            </a:r>
            <a:r>
              <a:rPr lang="zh-CN" altLang="en-US" sz="1600" dirty="0">
                <a:solidFill>
                  <a:srgbClr val="000000"/>
                </a:solidFill>
                <a:effectLst/>
                <a:latin typeface="Arial" panose="020B0604020202020204" pitchFamily="34" charset="0"/>
                <a:cs typeface="Arial" panose="020B0604020202020204" pitchFamily="34" charset="0"/>
              </a:rPr>
              <a:t> </a:t>
            </a:r>
            <a:r>
              <a:rPr lang="en-GB" sz="1600" dirty="0" err="1">
                <a:solidFill>
                  <a:srgbClr val="000000"/>
                </a:solidFill>
                <a:effectLst/>
                <a:latin typeface="Consolas" panose="020B0609020204030204" pitchFamily="49" charset="0"/>
                <a:cs typeface="Consolas" panose="020B0609020204030204" pitchFamily="49" charset="0"/>
              </a:rPr>
              <a:t>func</a:t>
            </a:r>
            <a:r>
              <a:rPr lang="en-GB" sz="1600" dirty="0">
                <a:solidFill>
                  <a:srgbClr val="000000"/>
                </a:solidFill>
                <a:effectLst/>
                <a:latin typeface="Consolas" panose="020B0609020204030204" pitchFamily="49" charset="0"/>
                <a:cs typeface="Consolas" panose="020B0609020204030204" pitchFamily="49" charset="0"/>
              </a:rPr>
              <a:t>()</a:t>
            </a:r>
          </a:p>
        </p:txBody>
      </p:sp>
      <p:sp>
        <p:nvSpPr>
          <p:cNvPr id="9" name="TextBox 8">
            <a:extLst>
              <a:ext uri="{FF2B5EF4-FFF2-40B4-BE49-F238E27FC236}">
                <a16:creationId xmlns:a16="http://schemas.microsoft.com/office/drawing/2014/main" id="{65E7BE5C-9F46-7AAD-ED81-DD1FAE0459EA}"/>
              </a:ext>
            </a:extLst>
          </p:cNvPr>
          <p:cNvSpPr txBox="1"/>
          <p:nvPr/>
        </p:nvSpPr>
        <p:spPr>
          <a:xfrm>
            <a:off x="573258" y="2010261"/>
            <a:ext cx="3998742" cy="1938992"/>
          </a:xfrm>
          <a:prstGeom prst="rect">
            <a:avLst/>
          </a:prstGeom>
          <a:solidFill>
            <a:schemeClr val="bg1">
              <a:lumMod val="95000"/>
            </a:schemeClr>
          </a:solidFill>
          <a:ln>
            <a:solidFill>
              <a:schemeClr val="tx1"/>
            </a:solidFill>
          </a:ln>
        </p:spPr>
        <p:txBody>
          <a:bodyPr wrap="square">
            <a:spAutoFit/>
          </a:bodyPr>
          <a:lstStyle/>
          <a:p>
            <a:r>
              <a:rPr lang="en-GB" sz="1200" dirty="0">
                <a:solidFill>
                  <a:srgbClr val="000000"/>
                </a:solidFill>
                <a:effectLst/>
                <a:latin typeface="Consolas" panose="020B0609020204030204" pitchFamily="49" charset="0"/>
                <a:cs typeface="Consolas" panose="020B0609020204030204" pitchFamily="49" charset="0"/>
              </a:rPr>
              <a:t>void </a:t>
            </a:r>
            <a:r>
              <a:rPr lang="en-GB" sz="1200" dirty="0" err="1">
                <a:solidFill>
                  <a:srgbClr val="000000"/>
                </a:solidFill>
                <a:effectLst/>
                <a:latin typeface="Consolas" panose="020B0609020204030204" pitchFamily="49" charset="0"/>
                <a:cs typeface="Consolas" panose="020B0609020204030204" pitchFamily="49" charset="0"/>
              </a:rPr>
              <a:t>func</a:t>
            </a:r>
            <a:r>
              <a:rPr lang="en-GB" sz="1200" dirty="0">
                <a:solidFill>
                  <a:srgbClr val="000000"/>
                </a:solidFill>
                <a:effectLst/>
                <a:latin typeface="Consolas" panose="020B0609020204030204" pitchFamily="49" charset="0"/>
                <a:cs typeface="Consolas" panose="020B0609020204030204" pitchFamily="49" charset="0"/>
              </a:rPr>
              <a:t> (char *str) {</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unsigned short </a:t>
            </a:r>
            <a:r>
              <a:rPr lang="en-US" altLang="zh-CN" sz="1200" dirty="0">
                <a:solidFill>
                  <a:srgbClr val="000000"/>
                </a:solidFill>
                <a:effectLst/>
                <a:latin typeface="Consolas" panose="020B0609020204030204" pitchFamily="49" charset="0"/>
                <a:cs typeface="Consolas" panose="020B0609020204030204" pitchFamily="49" charset="0"/>
              </a:rPr>
              <a:t>a</a:t>
            </a:r>
            <a:r>
              <a:rPr lang="en-GB" sz="1200" dirty="0">
                <a:solidFill>
                  <a:srgbClr val="000000"/>
                </a:solidFill>
                <a:effectLst/>
                <a:latin typeface="Consolas" panose="020B0609020204030204" pitchFamily="49" charset="0"/>
                <a:cs typeface="Consolas" panose="020B0609020204030204" pitchFamily="49" charset="0"/>
              </a:rPr>
              <a:t> = 1979;</a:t>
            </a:r>
          </a:p>
          <a:p>
            <a:r>
              <a:rPr lang="zh-CN" altLang="en-US" sz="1200" dirty="0">
                <a:solidFill>
                  <a:srgbClr val="000000"/>
                </a:solidFill>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char buffer[</a:t>
            </a:r>
            <a:r>
              <a:rPr lang="en-US" altLang="zh-CN" sz="1200" dirty="0">
                <a:solidFill>
                  <a:srgbClr val="000000"/>
                </a:solidFill>
                <a:effectLst/>
                <a:latin typeface="Consolas" panose="020B0609020204030204" pitchFamily="49" charset="0"/>
                <a:cs typeface="Consolas" panose="020B0609020204030204" pitchFamily="49" charset="0"/>
              </a:rPr>
              <a:t>8</a:t>
            </a:r>
            <a:r>
              <a:rPr lang="en-GB" sz="1200" dirty="0">
                <a:solidFill>
                  <a:srgbClr val="000000"/>
                </a:solidFill>
                <a:effectLst/>
                <a:latin typeface="Consolas" panose="020B0609020204030204" pitchFamily="49" charset="0"/>
                <a:cs typeface="Consolas" panose="020B0609020204030204" pitchFamily="49" charset="0"/>
              </a:rPr>
              <a:t>];</a:t>
            </a:r>
            <a:r>
              <a:rPr lang="zh-CN" altLang="en-US" sz="1200" dirty="0">
                <a:solidFill>
                  <a:srgbClr val="000000"/>
                </a:solidFill>
                <a:effectLst/>
                <a:latin typeface="Consolas" panose="020B0609020204030204" pitchFamily="49" charset="0"/>
                <a:cs typeface="Consolas" panose="020B0609020204030204" pitchFamily="49" charset="0"/>
              </a:rPr>
              <a:t> </a:t>
            </a:r>
            <a:endParaRPr lang="en-US" altLang="zh-CN" sz="1200" dirty="0">
              <a:solidFill>
                <a:srgbClr val="000000"/>
              </a:solidFill>
              <a:effectLst/>
              <a:latin typeface="Consolas" panose="020B0609020204030204" pitchFamily="49" charset="0"/>
              <a:cs typeface="Consolas" panose="020B0609020204030204" pitchFamily="49" charset="0"/>
            </a:endParaRPr>
          </a:p>
          <a:p>
            <a:r>
              <a:rPr lang="zh-CN" altLang="en-US" sz="1200" dirty="0">
                <a:solidFill>
                  <a:srgbClr val="000000"/>
                </a:solidFill>
                <a:latin typeface="Consolas" panose="020B0609020204030204" pitchFamily="49" charset="0"/>
                <a:cs typeface="Consolas" panose="020B0609020204030204" pitchFamily="49" charset="0"/>
              </a:rPr>
              <a:t>    </a:t>
            </a:r>
            <a:r>
              <a:rPr lang="en-GB" sz="1200" dirty="0" err="1">
                <a:solidFill>
                  <a:srgbClr val="000000"/>
                </a:solidFill>
                <a:effectLst/>
                <a:latin typeface="Consolas" panose="020B0609020204030204" pitchFamily="49" charset="0"/>
                <a:cs typeface="Consolas" panose="020B0609020204030204" pitchFamily="49" charset="0"/>
              </a:rPr>
              <a:t>strcpy</a:t>
            </a:r>
            <a:r>
              <a:rPr lang="en-GB" sz="1200" dirty="0">
                <a:solidFill>
                  <a:srgbClr val="000000"/>
                </a:solidFill>
                <a:effectLst/>
                <a:latin typeface="Consolas" panose="020B0609020204030204" pitchFamily="49" charset="0"/>
                <a:cs typeface="Consolas" panose="020B0609020204030204" pitchFamily="49" charset="0"/>
              </a:rPr>
              <a:t> (buffer, str);</a:t>
            </a:r>
          </a:p>
          <a:p>
            <a:r>
              <a:rPr lang="en-GB" sz="1200" dirty="0">
                <a:solidFill>
                  <a:srgbClr val="000000"/>
                </a:solidFill>
                <a:effectLst/>
                <a:latin typeface="Consolas" panose="020B0609020204030204" pitchFamily="49" charset="0"/>
                <a:cs typeface="Consolas" panose="020B0609020204030204" pitchFamily="49" charset="0"/>
              </a:rPr>
              <a:t>}</a:t>
            </a:r>
          </a:p>
          <a:p>
            <a:endParaRPr lang="en-GB" sz="1200" dirty="0">
              <a:solidFill>
                <a:srgbClr val="000000"/>
              </a:solidFill>
              <a:effectLst/>
              <a:latin typeface="Consolas" panose="020B0609020204030204" pitchFamily="49" charset="0"/>
              <a:cs typeface="Consolas" panose="020B0609020204030204" pitchFamily="49" charset="0"/>
            </a:endParaRPr>
          </a:p>
          <a:p>
            <a:r>
              <a:rPr lang="en-US" altLang="zh-CN" sz="1200" dirty="0" err="1">
                <a:solidFill>
                  <a:srgbClr val="000000"/>
                </a:solidFill>
                <a:effectLst/>
                <a:latin typeface="Consolas" panose="020B0609020204030204" pitchFamily="49" charset="0"/>
                <a:cs typeface="Consolas" panose="020B0609020204030204" pitchFamily="49" charset="0"/>
              </a:rPr>
              <a:t>i</a:t>
            </a:r>
            <a:r>
              <a:rPr lang="en-GB" sz="1200" dirty="0" err="1">
                <a:solidFill>
                  <a:srgbClr val="000000"/>
                </a:solidFill>
                <a:effectLst/>
                <a:latin typeface="Consolas" panose="020B0609020204030204" pitchFamily="49" charset="0"/>
                <a:cs typeface="Consolas" panose="020B0609020204030204" pitchFamily="49" charset="0"/>
              </a:rPr>
              <a:t>nt</a:t>
            </a:r>
            <a:r>
              <a:rPr lang="en-GB" sz="1200" dirty="0">
                <a:solidFill>
                  <a:srgbClr val="000000"/>
                </a:solidFill>
                <a:effectLst/>
                <a:latin typeface="Consolas" panose="020B0609020204030204" pitchFamily="49" charset="0"/>
                <a:cs typeface="Consolas" panose="020B0609020204030204" pitchFamily="49" charset="0"/>
              </a:rPr>
              <a:t> main() {</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a:solidFill>
                  <a:srgbClr val="000000"/>
                </a:solidFill>
                <a:effectLst/>
                <a:latin typeface="Consolas" panose="020B0609020204030204" pitchFamily="49" charset="0"/>
                <a:cs typeface="Consolas" panose="020B0609020204030204" pitchFamily="49" charset="0"/>
              </a:rPr>
              <a:t>char *str = “excessive”;</a:t>
            </a:r>
          </a:p>
          <a:p>
            <a:r>
              <a:rPr lang="zh-CN" altLang="en-US" sz="1200" dirty="0">
                <a:solidFill>
                  <a:srgbClr val="000000"/>
                </a:solidFill>
                <a:effectLst/>
                <a:latin typeface="Consolas" panose="020B0609020204030204" pitchFamily="49" charset="0"/>
                <a:cs typeface="Consolas" panose="020B0609020204030204" pitchFamily="49" charset="0"/>
              </a:rPr>
              <a:t>    </a:t>
            </a:r>
            <a:r>
              <a:rPr lang="en-GB" sz="1200" dirty="0" err="1">
                <a:solidFill>
                  <a:srgbClr val="000000"/>
                </a:solidFill>
                <a:effectLst/>
                <a:latin typeface="Consolas" panose="020B0609020204030204" pitchFamily="49" charset="0"/>
                <a:cs typeface="Consolas" panose="020B0609020204030204" pitchFamily="49" charset="0"/>
              </a:rPr>
              <a:t>func</a:t>
            </a:r>
            <a:r>
              <a:rPr lang="en-GB" sz="1200" dirty="0">
                <a:solidFill>
                  <a:srgbClr val="000000"/>
                </a:solidFill>
                <a:effectLst/>
                <a:latin typeface="Consolas" panose="020B0609020204030204" pitchFamily="49" charset="0"/>
                <a:cs typeface="Consolas" panose="020B0609020204030204" pitchFamily="49" charset="0"/>
              </a:rPr>
              <a:t>(str);</a:t>
            </a:r>
          </a:p>
          <a:p>
            <a:r>
              <a:rPr lang="en-GB" sz="1200" dirty="0">
                <a:solidFill>
                  <a:srgbClr val="000000"/>
                </a:solidFill>
                <a:effectLst/>
                <a:latin typeface="Consolas" panose="020B0609020204030204" pitchFamily="49" charset="0"/>
                <a:cs typeface="Consolas" panose="020B0609020204030204" pitchFamily="49" charset="0"/>
              </a:rPr>
              <a:t>}</a:t>
            </a:r>
          </a:p>
        </p:txBody>
      </p:sp>
      <p:sp>
        <p:nvSpPr>
          <p:cNvPr id="12" name="TextBox 11">
            <a:extLst>
              <a:ext uri="{FF2B5EF4-FFF2-40B4-BE49-F238E27FC236}">
                <a16:creationId xmlns:a16="http://schemas.microsoft.com/office/drawing/2014/main" id="{2D0DCA8A-C40E-1B69-7AC7-2083F6855E39}"/>
              </a:ext>
            </a:extLst>
          </p:cNvPr>
          <p:cNvSpPr txBox="1"/>
          <p:nvPr/>
        </p:nvSpPr>
        <p:spPr>
          <a:xfrm>
            <a:off x="499117" y="4229863"/>
            <a:ext cx="7260926" cy="523220"/>
          </a:xfrm>
          <a:prstGeom prst="rect">
            <a:avLst/>
          </a:prstGeom>
          <a:noFill/>
        </p:spPr>
        <p:txBody>
          <a:bodyPr wrap="square">
            <a:spAutoFit/>
          </a:bodyPr>
          <a:lstStyle/>
          <a:p>
            <a:r>
              <a:rPr lang="en-GB" sz="1400" dirty="0">
                <a:solidFill>
                  <a:srgbClr val="000000"/>
                </a:solidFill>
                <a:effectLst/>
                <a:latin typeface="Helvetica" pitchFamily="2" charset="0"/>
              </a:rPr>
              <a:t>Stack grows from high address to low address</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(variable</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defined</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earlier</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will</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be</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stored</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at</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higher</a:t>
            </a:r>
            <a:r>
              <a:rPr lang="zh-CN" altLang="en-US" sz="1400" dirty="0">
                <a:solidFill>
                  <a:srgbClr val="000000"/>
                </a:solidFill>
                <a:effectLst/>
                <a:latin typeface="Helvetica" pitchFamily="2" charset="0"/>
              </a:rPr>
              <a:t> </a:t>
            </a:r>
            <a:r>
              <a:rPr lang="en-US" altLang="zh-CN" sz="1400" dirty="0">
                <a:solidFill>
                  <a:srgbClr val="000000"/>
                </a:solidFill>
                <a:effectLst/>
                <a:latin typeface="Helvetica" pitchFamily="2" charset="0"/>
              </a:rPr>
              <a:t>address)</a:t>
            </a:r>
            <a:endParaRPr lang="en-GB" sz="1400" dirty="0">
              <a:solidFill>
                <a:srgbClr val="000000"/>
              </a:solidFill>
              <a:effectLst/>
              <a:latin typeface="Helvetica" pitchFamily="2" charset="0"/>
            </a:endParaRPr>
          </a:p>
        </p:txBody>
      </p:sp>
      <p:grpSp>
        <p:nvGrpSpPr>
          <p:cNvPr id="17" name="Group 16">
            <a:extLst>
              <a:ext uri="{FF2B5EF4-FFF2-40B4-BE49-F238E27FC236}">
                <a16:creationId xmlns:a16="http://schemas.microsoft.com/office/drawing/2014/main" id="{3DEF6BEE-DEEA-6784-7CE3-5FDD0860D7F4}"/>
              </a:ext>
            </a:extLst>
          </p:cNvPr>
          <p:cNvGrpSpPr/>
          <p:nvPr/>
        </p:nvGrpSpPr>
        <p:grpSpPr>
          <a:xfrm>
            <a:off x="4743636" y="1801730"/>
            <a:ext cx="3827106" cy="2466391"/>
            <a:chOff x="4743636" y="1801730"/>
            <a:chExt cx="3827106" cy="2466391"/>
          </a:xfrm>
        </p:grpSpPr>
        <p:grpSp>
          <p:nvGrpSpPr>
            <p:cNvPr id="13" name="Group 12">
              <a:extLst>
                <a:ext uri="{FF2B5EF4-FFF2-40B4-BE49-F238E27FC236}">
                  <a16:creationId xmlns:a16="http://schemas.microsoft.com/office/drawing/2014/main" id="{FA3BEAD9-FEEC-E837-5F2B-93E4C1679FA4}"/>
                </a:ext>
              </a:extLst>
            </p:cNvPr>
            <p:cNvGrpSpPr/>
            <p:nvPr/>
          </p:nvGrpSpPr>
          <p:grpSpPr>
            <a:xfrm>
              <a:off x="4743636" y="1801730"/>
              <a:ext cx="3827106" cy="2466391"/>
              <a:chOff x="4743636" y="1801730"/>
              <a:chExt cx="3827106" cy="2466391"/>
            </a:xfrm>
          </p:grpSpPr>
          <p:pic>
            <p:nvPicPr>
              <p:cNvPr id="14" name="Picture 13">
                <a:extLst>
                  <a:ext uri="{FF2B5EF4-FFF2-40B4-BE49-F238E27FC236}">
                    <a16:creationId xmlns:a16="http://schemas.microsoft.com/office/drawing/2014/main" id="{355C7D0A-9E5F-8584-C67A-C3E8FA8E60C9}"/>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743636" y="1801730"/>
                <a:ext cx="3827106" cy="2466391"/>
              </a:xfrm>
              <a:prstGeom prst="rect">
                <a:avLst/>
              </a:prstGeom>
            </p:spPr>
          </p:pic>
          <p:sp>
            <p:nvSpPr>
              <p:cNvPr id="15" name="TextBox 14">
                <a:extLst>
                  <a:ext uri="{FF2B5EF4-FFF2-40B4-BE49-F238E27FC236}">
                    <a16:creationId xmlns:a16="http://schemas.microsoft.com/office/drawing/2014/main" id="{F2562E25-7575-B86B-9D5B-BB36FE978192}"/>
                  </a:ext>
                </a:extLst>
              </p:cNvPr>
              <p:cNvSpPr txBox="1"/>
              <p:nvPr/>
            </p:nvSpPr>
            <p:spPr>
              <a:xfrm>
                <a:off x="5550366" y="3604081"/>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buffer[0]</a:t>
                </a:r>
                <a:r>
                  <a:rPr lang="zh-CN" altLang="en-US" sz="1000" dirty="0">
                    <a:latin typeface="+mn-lt"/>
                  </a:rPr>
                  <a:t> </a:t>
                </a:r>
                <a:r>
                  <a:rPr lang="en-US" altLang="zh-CN" sz="1000" dirty="0">
                    <a:latin typeface="+mn-lt"/>
                  </a:rPr>
                  <a:t>…</a:t>
                </a:r>
                <a:r>
                  <a:rPr lang="zh-CN" altLang="en-US" sz="1000" dirty="0">
                    <a:latin typeface="+mn-lt"/>
                  </a:rPr>
                  <a:t> </a:t>
                </a:r>
                <a:r>
                  <a:rPr lang="en-US" altLang="zh-CN" sz="1000" dirty="0">
                    <a:latin typeface="+mn-lt"/>
                  </a:rPr>
                  <a:t>buffer[7]</a:t>
                </a:r>
                <a:endParaRPr lang="en-DE" sz="1000" dirty="0" err="1">
                  <a:latin typeface="+mn-lt"/>
                </a:endParaRPr>
              </a:p>
            </p:txBody>
          </p:sp>
        </p:grpSp>
        <p:sp>
          <p:nvSpPr>
            <p:cNvPr id="16" name="TextBox 15">
              <a:extLst>
                <a:ext uri="{FF2B5EF4-FFF2-40B4-BE49-F238E27FC236}">
                  <a16:creationId xmlns:a16="http://schemas.microsoft.com/office/drawing/2014/main" id="{0ABC5004-9D92-157E-201E-86D6AEF7ED56}"/>
                </a:ext>
              </a:extLst>
            </p:cNvPr>
            <p:cNvSpPr txBox="1"/>
            <p:nvPr/>
          </p:nvSpPr>
          <p:spPr>
            <a:xfrm>
              <a:off x="5550366" y="3354456"/>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variable</a:t>
              </a:r>
              <a:r>
                <a:rPr lang="zh-CN" altLang="en-US" sz="1000" dirty="0">
                  <a:latin typeface="+mn-lt"/>
                </a:rPr>
                <a:t> </a:t>
              </a:r>
              <a:r>
                <a:rPr lang="en-US" altLang="zh-CN" sz="1000" dirty="0">
                  <a:latin typeface="+mn-lt"/>
                </a:rPr>
                <a:t>a</a:t>
              </a:r>
              <a:endParaRPr lang="en-DE" sz="1000" dirty="0" err="1">
                <a:latin typeface="+mn-lt"/>
              </a:endParaRPr>
            </a:p>
          </p:txBody>
        </p:sp>
      </p:grpSp>
    </p:spTree>
    <p:extLst>
      <p:ext uri="{BB962C8B-B14F-4D97-AF65-F5344CB8AC3E}">
        <p14:creationId xmlns:p14="http://schemas.microsoft.com/office/powerpoint/2010/main" val="443979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780101-0811-0FE5-E496-3240BFE1D16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0C86A75-D00E-3C16-CB53-C7F6D9AF150E}"/>
              </a:ext>
            </a:extLst>
          </p:cNvPr>
          <p:cNvSpPr>
            <a:spLocks noGrp="1"/>
          </p:cNvSpPr>
          <p:nvPr>
            <p:ph type="sldNum" sz="quarter" idx="11"/>
          </p:nvPr>
        </p:nvSpPr>
        <p:spPr/>
        <p:txBody>
          <a:bodyPr/>
          <a:lstStyle/>
          <a:p>
            <a:fld id="{CE58CB1E-F828-4F11-99E0-327109AF9DA4}" type="slidenum">
              <a:rPr lang="de-DE" smtClean="0"/>
              <a:pPr/>
              <a:t>9</a:t>
            </a:fld>
            <a:endParaRPr lang="de-DE" dirty="0"/>
          </a:p>
        </p:txBody>
      </p:sp>
      <p:sp>
        <p:nvSpPr>
          <p:cNvPr id="5" name="Title 4">
            <a:extLst>
              <a:ext uri="{FF2B5EF4-FFF2-40B4-BE49-F238E27FC236}">
                <a16:creationId xmlns:a16="http://schemas.microsoft.com/office/drawing/2014/main" id="{6D5D0014-F59B-7DD9-8607-3A994754FCA3}"/>
              </a:ext>
            </a:extLst>
          </p:cNvPr>
          <p:cNvSpPr>
            <a:spLocks noGrp="1"/>
          </p:cNvSpPr>
          <p:nvPr>
            <p:ph type="title"/>
          </p:nvPr>
        </p:nvSpPr>
        <p:spPr>
          <a:xfrm>
            <a:off x="573258" y="543509"/>
            <a:ext cx="8246903" cy="377796"/>
          </a:xfrm>
        </p:spPr>
        <p:txBody>
          <a:bodyPr/>
          <a:lstStyle/>
          <a:p>
            <a:r>
              <a:rPr lang="en-US" altLang="zh-CN" sz="2400" dirty="0"/>
              <a:t>Low-level</a:t>
            </a:r>
            <a:r>
              <a:rPr lang="zh-CN" altLang="en-US" sz="2400" dirty="0"/>
              <a:t> </a:t>
            </a:r>
            <a:r>
              <a:rPr lang="en-US" altLang="zh-CN" sz="2400" dirty="0"/>
              <a:t>memory-based</a:t>
            </a:r>
            <a:r>
              <a:rPr lang="zh-CN" altLang="en-US" sz="2400" dirty="0"/>
              <a:t> </a:t>
            </a:r>
            <a:r>
              <a:rPr lang="en-US" altLang="zh-CN" sz="2400" dirty="0"/>
              <a:t>security</a:t>
            </a:r>
            <a:endParaRPr lang="en-US" dirty="0"/>
          </a:p>
        </p:txBody>
      </p:sp>
      <p:sp>
        <p:nvSpPr>
          <p:cNvPr id="2" name="Content Placeholder 1">
            <a:extLst>
              <a:ext uri="{FF2B5EF4-FFF2-40B4-BE49-F238E27FC236}">
                <a16:creationId xmlns:a16="http://schemas.microsoft.com/office/drawing/2014/main" id="{268660AA-C27D-A464-FB95-FA8AD94593CF}"/>
              </a:ext>
            </a:extLst>
          </p:cNvPr>
          <p:cNvSpPr>
            <a:spLocks noGrp="1"/>
          </p:cNvSpPr>
          <p:nvPr>
            <p:ph idx="1"/>
          </p:nvPr>
        </p:nvSpPr>
        <p:spPr>
          <a:xfrm>
            <a:off x="573258" y="983311"/>
            <a:ext cx="7812206" cy="380810"/>
          </a:xfrm>
        </p:spPr>
        <p:txBody>
          <a:bodyPr/>
          <a:lstStyle/>
          <a:p>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Memory</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&amp;</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r>
              <a:rPr lang="en-US" altLang="zh-CN" sz="1600" b="1" kern="100" dirty="0">
                <a:effectLst/>
                <a:latin typeface="Arial" panose="020B0604020202020204" pitchFamily="34" charset="0"/>
                <a:ea typeface="DengXian" panose="02010600030101010101" pitchFamily="2" charset="-122"/>
                <a:cs typeface="Arial" panose="020B0604020202020204" pitchFamily="34" charset="0"/>
              </a:rPr>
              <a:t>Stack</a:t>
            </a:r>
            <a:r>
              <a:rPr lang="zh-CN" altLang="en-US" sz="1600" b="1" kern="100" dirty="0">
                <a:effectLst/>
                <a:latin typeface="Arial" panose="020B0604020202020204" pitchFamily="34" charset="0"/>
                <a:ea typeface="DengXian" panose="02010600030101010101" pitchFamily="2" charset="-122"/>
                <a:cs typeface="Arial" panose="020B0604020202020204" pitchFamily="34" charset="0"/>
              </a:rPr>
              <a:t> </a:t>
            </a:r>
            <a:endParaRPr lang="en-US" altLang="zh-CN" sz="1600" b="1" kern="100" dirty="0">
              <a:effectLst/>
              <a:latin typeface="Arial" panose="020B0604020202020204" pitchFamily="34" charset="0"/>
              <a:ea typeface="DengXian" panose="02010600030101010101" pitchFamily="2" charset="-122"/>
              <a:cs typeface="Arial" panose="020B0604020202020204" pitchFamily="34" charset="0"/>
            </a:endParaRPr>
          </a:p>
        </p:txBody>
      </p:sp>
      <p:sp>
        <p:nvSpPr>
          <p:cNvPr id="6" name="TextBox 5">
            <a:extLst>
              <a:ext uri="{FF2B5EF4-FFF2-40B4-BE49-F238E27FC236}">
                <a16:creationId xmlns:a16="http://schemas.microsoft.com/office/drawing/2014/main" id="{11F81791-CBD7-D550-471C-E7BBDBC2C044}"/>
              </a:ext>
            </a:extLst>
          </p:cNvPr>
          <p:cNvSpPr txBox="1"/>
          <p:nvPr/>
        </p:nvSpPr>
        <p:spPr>
          <a:xfrm>
            <a:off x="499117" y="1654949"/>
            <a:ext cx="4179975" cy="2246769"/>
          </a:xfrm>
          <a:prstGeom prst="rect">
            <a:avLst/>
          </a:prstGeom>
          <a:noFill/>
        </p:spPr>
        <p:txBody>
          <a:bodyPr wrap="square">
            <a:spAutoFit/>
          </a:bodyPr>
          <a:lstStyle/>
          <a:p>
            <a:r>
              <a:rPr lang="en-US" altLang="zh-CN" sz="1400" b="1" dirty="0">
                <a:solidFill>
                  <a:srgbClr val="000000"/>
                </a:solidFill>
                <a:latin typeface="Arial" panose="020B0604020202020204" pitchFamily="34" charset="0"/>
                <a:cs typeface="Arial" panose="020B0604020202020204" pitchFamily="34" charset="0"/>
              </a:rPr>
              <a:t>Return Address </a:t>
            </a:r>
            <a:r>
              <a:rPr lang="en-US" altLang="zh-CN" sz="1400" dirty="0">
                <a:solidFill>
                  <a:srgbClr val="000000"/>
                </a:solidFill>
                <a:latin typeface="Arial" panose="020B0604020202020204" pitchFamily="34" charset="0"/>
                <a:cs typeface="Arial" panose="020B0604020202020204" pitchFamily="34" charset="0"/>
              </a:rPr>
              <a:t>are address to be executed after the function returns.</a:t>
            </a:r>
          </a:p>
          <a:p>
            <a:endParaRPr lang="en-US" altLang="zh-CN" sz="1400" dirty="0">
              <a:solidFill>
                <a:srgbClr val="000000"/>
              </a:solidFill>
              <a:latin typeface="Arial" panose="020B0604020202020204" pitchFamily="34" charset="0"/>
              <a:cs typeface="Arial" panose="020B0604020202020204" pitchFamily="34" charset="0"/>
            </a:endParaRPr>
          </a:p>
          <a:p>
            <a:r>
              <a:rPr lang="en-US" altLang="zh-CN" sz="1400" dirty="0">
                <a:solidFill>
                  <a:srgbClr val="000000"/>
                </a:solidFill>
                <a:latin typeface="Arial" panose="020B0604020202020204" pitchFamily="34" charset="0"/>
                <a:cs typeface="Arial" panose="020B0604020202020204" pitchFamily="34" charset="0"/>
              </a:rPr>
              <a:t>Before entering a function, the program needs to remember where to return to after the</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execution</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of</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the</a:t>
            </a:r>
            <a:r>
              <a:rPr lang="zh-CN" altLang="en-US" sz="1400" dirty="0">
                <a:solidFill>
                  <a:srgbClr val="000000"/>
                </a:solidFill>
                <a:latin typeface="Arial" panose="020B0604020202020204" pitchFamily="34" charset="0"/>
                <a:cs typeface="Arial" panose="020B0604020202020204" pitchFamily="34" charset="0"/>
              </a:rPr>
              <a:t> </a:t>
            </a:r>
            <a:r>
              <a:rPr lang="en-US" altLang="zh-CN" sz="1400" dirty="0">
                <a:solidFill>
                  <a:srgbClr val="000000"/>
                </a:solidFill>
                <a:latin typeface="Arial" panose="020B0604020202020204" pitchFamily="34" charset="0"/>
                <a:cs typeface="Arial" panose="020B0604020202020204" pitchFamily="34" charset="0"/>
              </a:rPr>
              <a:t>function. </a:t>
            </a:r>
          </a:p>
          <a:p>
            <a:endParaRPr lang="en-US" altLang="zh-CN" sz="1400" dirty="0">
              <a:solidFill>
                <a:srgbClr val="000000"/>
              </a:solidFill>
              <a:latin typeface="Arial" panose="020B0604020202020204" pitchFamily="34" charset="0"/>
              <a:cs typeface="Arial" panose="020B0604020202020204" pitchFamily="34" charset="0"/>
            </a:endParaRPr>
          </a:p>
          <a:p>
            <a:r>
              <a:rPr lang="en-US" altLang="zh-CN" sz="1400" b="1" dirty="0">
                <a:solidFill>
                  <a:srgbClr val="000000"/>
                </a:solidFill>
                <a:latin typeface="Arial" panose="020B0604020202020204" pitchFamily="34" charset="0"/>
                <a:cs typeface="Arial" panose="020B0604020202020204" pitchFamily="34" charset="0"/>
              </a:rPr>
              <a:t>Frame Pointer (FP)</a:t>
            </a:r>
            <a:r>
              <a:rPr lang="en-US" altLang="zh-CN" sz="1400" dirty="0">
                <a:solidFill>
                  <a:srgbClr val="000000"/>
                </a:solidFill>
                <a:latin typeface="Arial" panose="020B0604020202020204" pitchFamily="34" charset="0"/>
                <a:cs typeface="Arial" panose="020B0604020202020204" pitchFamily="34" charset="0"/>
              </a:rPr>
              <a:t> is used to reference the local variables and the function parameters. This pointer is stored in a register.</a:t>
            </a:r>
            <a:endParaRPr lang="en-GB" sz="1400" dirty="0">
              <a:solidFill>
                <a:srgbClr val="000000"/>
              </a:solidFill>
              <a:effectLst/>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718DB6B5-3526-F1D4-CFB0-0813C021FC54}"/>
              </a:ext>
            </a:extLst>
          </p:cNvPr>
          <p:cNvGrpSpPr/>
          <p:nvPr/>
        </p:nvGrpSpPr>
        <p:grpSpPr>
          <a:xfrm>
            <a:off x="4861381" y="1801730"/>
            <a:ext cx="3827106" cy="2466391"/>
            <a:chOff x="4743636" y="1801730"/>
            <a:chExt cx="3827106" cy="2466391"/>
          </a:xfrm>
        </p:grpSpPr>
        <p:grpSp>
          <p:nvGrpSpPr>
            <p:cNvPr id="18" name="Group 17">
              <a:extLst>
                <a:ext uri="{FF2B5EF4-FFF2-40B4-BE49-F238E27FC236}">
                  <a16:creationId xmlns:a16="http://schemas.microsoft.com/office/drawing/2014/main" id="{FF62A03C-44D2-2C6B-0D2E-AA98DC0C40C1}"/>
                </a:ext>
              </a:extLst>
            </p:cNvPr>
            <p:cNvGrpSpPr/>
            <p:nvPr/>
          </p:nvGrpSpPr>
          <p:grpSpPr>
            <a:xfrm>
              <a:off x="4743636" y="1801730"/>
              <a:ext cx="3827106" cy="2466391"/>
              <a:chOff x="4743636" y="1801730"/>
              <a:chExt cx="3827106" cy="2466391"/>
            </a:xfrm>
          </p:grpSpPr>
          <p:pic>
            <p:nvPicPr>
              <p:cNvPr id="20" name="Picture 19">
                <a:extLst>
                  <a:ext uri="{FF2B5EF4-FFF2-40B4-BE49-F238E27FC236}">
                    <a16:creationId xmlns:a16="http://schemas.microsoft.com/office/drawing/2014/main" id="{F9D4A02C-B73C-703F-BC9F-B79CE690E3B1}"/>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4743636" y="1801730"/>
                <a:ext cx="3827106" cy="2466391"/>
              </a:xfrm>
              <a:prstGeom prst="rect">
                <a:avLst/>
              </a:prstGeom>
            </p:spPr>
          </p:pic>
          <p:sp>
            <p:nvSpPr>
              <p:cNvPr id="21" name="TextBox 20">
                <a:extLst>
                  <a:ext uri="{FF2B5EF4-FFF2-40B4-BE49-F238E27FC236}">
                    <a16:creationId xmlns:a16="http://schemas.microsoft.com/office/drawing/2014/main" id="{A7FA0EDA-11FD-67CF-78E9-20BB427F96B2}"/>
                  </a:ext>
                </a:extLst>
              </p:cNvPr>
              <p:cNvSpPr txBox="1"/>
              <p:nvPr/>
            </p:nvSpPr>
            <p:spPr>
              <a:xfrm>
                <a:off x="5550366" y="3604081"/>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buffer[0]</a:t>
                </a:r>
                <a:r>
                  <a:rPr lang="zh-CN" altLang="en-US" sz="1000" dirty="0">
                    <a:latin typeface="+mn-lt"/>
                  </a:rPr>
                  <a:t> </a:t>
                </a:r>
                <a:r>
                  <a:rPr lang="en-US" altLang="zh-CN" sz="1000" dirty="0">
                    <a:latin typeface="+mn-lt"/>
                  </a:rPr>
                  <a:t>…</a:t>
                </a:r>
                <a:r>
                  <a:rPr lang="zh-CN" altLang="en-US" sz="1000" dirty="0">
                    <a:latin typeface="+mn-lt"/>
                  </a:rPr>
                  <a:t> </a:t>
                </a:r>
                <a:r>
                  <a:rPr lang="en-US" altLang="zh-CN" sz="1000" dirty="0">
                    <a:latin typeface="+mn-lt"/>
                  </a:rPr>
                  <a:t>buffer[7]</a:t>
                </a:r>
                <a:endParaRPr lang="en-DE" sz="1000" dirty="0" err="1">
                  <a:latin typeface="+mn-lt"/>
                </a:endParaRPr>
              </a:p>
            </p:txBody>
          </p:sp>
        </p:grpSp>
        <p:sp>
          <p:nvSpPr>
            <p:cNvPr id="19" name="TextBox 18">
              <a:extLst>
                <a:ext uri="{FF2B5EF4-FFF2-40B4-BE49-F238E27FC236}">
                  <a16:creationId xmlns:a16="http://schemas.microsoft.com/office/drawing/2014/main" id="{AC463F2B-557B-9107-CFA0-D607B8BCE93F}"/>
                </a:ext>
              </a:extLst>
            </p:cNvPr>
            <p:cNvSpPr txBox="1"/>
            <p:nvPr/>
          </p:nvSpPr>
          <p:spPr>
            <a:xfrm>
              <a:off x="5550366" y="3354456"/>
              <a:ext cx="1680752" cy="160750"/>
            </a:xfrm>
            <a:prstGeom prst="rect">
              <a:avLst/>
            </a:prstGeom>
            <a:solidFill>
              <a:srgbClr val="D9D9D9"/>
            </a:solidFill>
          </p:spPr>
          <p:txBody>
            <a:bodyPr wrap="square" lIns="0" tIns="0" rIns="0" bIns="0" rtlCol="0">
              <a:spAutoFit/>
            </a:bodyPr>
            <a:lstStyle/>
            <a:p>
              <a:pPr algn="ctr">
                <a:lnSpc>
                  <a:spcPct val="114000"/>
                </a:lnSpc>
              </a:pPr>
              <a:r>
                <a:rPr lang="en-US" altLang="zh-CN" sz="1000" dirty="0">
                  <a:latin typeface="+mn-lt"/>
                </a:rPr>
                <a:t>variable</a:t>
              </a:r>
              <a:r>
                <a:rPr lang="zh-CN" altLang="en-US" sz="1000" dirty="0">
                  <a:latin typeface="+mn-lt"/>
                </a:rPr>
                <a:t> </a:t>
              </a:r>
              <a:r>
                <a:rPr lang="en-US" altLang="zh-CN" sz="1000" dirty="0">
                  <a:latin typeface="+mn-lt"/>
                </a:rPr>
                <a:t>a</a:t>
              </a:r>
              <a:endParaRPr lang="en-DE" sz="1000" dirty="0" err="1">
                <a:latin typeface="+mn-lt"/>
              </a:endParaRPr>
            </a:p>
          </p:txBody>
        </p:sp>
      </p:grpSp>
    </p:spTree>
    <p:extLst>
      <p:ext uri="{BB962C8B-B14F-4D97-AF65-F5344CB8AC3E}">
        <p14:creationId xmlns:p14="http://schemas.microsoft.com/office/powerpoint/2010/main" val="1691602427"/>
      </p:ext>
    </p:extLst>
  </p:cSld>
  <p:clrMapOvr>
    <a:masterClrMapping/>
  </p:clrMapOvr>
</p:sld>
</file>

<file path=ppt/theme/theme1.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2.xml><?xml version="1.0" encoding="utf-8"?>
<a:theme xmlns:a="http://schemas.openxmlformats.org/drawingml/2006/main" name="Title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4.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ppt/theme/theme5.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6.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7.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8.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TUM_Praesentation_p_v1_16-9 (5)</Template>
  <TotalTime>2370</TotalTime>
  <Words>4831</Words>
  <Application>Microsoft Macintosh PowerPoint</Application>
  <PresentationFormat>On-screen Show (16:9)</PresentationFormat>
  <Paragraphs>626</Paragraphs>
  <Slides>54</Slides>
  <Notes>1</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54</vt:i4>
      </vt:variant>
    </vt:vector>
  </HeadingPairs>
  <TitlesOfParts>
    <vt:vector size="69" baseType="lpstr">
      <vt:lpstr>Google Sans</vt:lpstr>
      <vt:lpstr>Arial</vt:lpstr>
      <vt:lpstr>Calibri</vt:lpstr>
      <vt:lpstr>Consolas</vt:lpstr>
      <vt:lpstr>Courier New</vt:lpstr>
      <vt:lpstr>Helvetica</vt:lpstr>
      <vt:lpstr>Symbol</vt:lpstr>
      <vt:lpstr>Wingdings</vt:lpstr>
      <vt:lpstr>Titel 1</vt:lpstr>
      <vt:lpstr>Title Blank</vt:lpstr>
      <vt:lpstr>Titel 2</vt:lpstr>
      <vt:lpstr>Titel 3</vt:lpstr>
      <vt:lpstr>Inhalt</vt:lpstr>
      <vt:lpstr>Kapiteltrenner blau</vt:lpstr>
      <vt:lpstr>Kapiteltrenner schwarz</vt:lpstr>
      <vt:lpstr>Software Security and Privacy: A Brief Introduction</vt:lpstr>
      <vt:lpstr>Self-Introduction</vt:lpstr>
      <vt:lpstr>Today’s Agenda</vt:lpstr>
      <vt:lpstr>PowerPoint Presentation</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Low-level memory-based security</vt:lpstr>
      <vt:lpstr>PowerPoint Presentation</vt:lpstr>
      <vt:lpstr>Web Security</vt:lpstr>
      <vt:lpstr>Web Security</vt:lpstr>
      <vt:lpstr>Web Security</vt:lpstr>
      <vt:lpstr>Web Security</vt:lpstr>
      <vt:lpstr>Web Security</vt:lpstr>
      <vt:lpstr>Web Security</vt:lpstr>
      <vt:lpstr>Web Security</vt:lpstr>
      <vt:lpstr>Web Security</vt:lpstr>
      <vt:lpstr>Web Security</vt:lpstr>
      <vt:lpstr>Web Security</vt:lpstr>
      <vt:lpstr>PowerPoint Presentation</vt:lpstr>
      <vt:lpstr>Security Analysis</vt:lpstr>
      <vt:lpstr>Security Analysis</vt:lpstr>
      <vt:lpstr>Security Analysis</vt:lpstr>
      <vt:lpstr>Security Analysis</vt:lpstr>
      <vt:lpstr>Security Analysis</vt:lpstr>
      <vt:lpstr>Security Analysis</vt:lpstr>
      <vt:lpstr>Security Analysis</vt:lpstr>
      <vt:lpstr>Security Analysis</vt:lpstr>
      <vt:lpstr>Security Analysis</vt:lpstr>
      <vt:lpstr>Security Analysis</vt:lpstr>
      <vt:lpstr>Leveraging taint analysis for privacy preservation assessment</vt:lpstr>
      <vt:lpstr>Leveraging taint analysis for privacy preservation assessment</vt:lpstr>
      <vt:lpstr>Leveraging taint analysis for privacy preservation assessment</vt:lpstr>
      <vt:lpstr>Leveraging taint analysis for privacy preservation assessment</vt:lpstr>
      <vt:lpstr>Leveraging taint analysis for privacy preservation assessment</vt:lpstr>
      <vt:lpstr>PowerPoint Presentation</vt:lpstr>
      <vt:lpstr>Fuzzing &amp; Penetration Testing</vt:lpstr>
      <vt:lpstr>Fuzzing &amp; Penetration Testing</vt:lpstr>
      <vt:lpstr>Fuzzing &amp; Penetration Testing</vt:lpstr>
      <vt:lpstr>Fuzzing &amp; Penetration Testing</vt:lpstr>
      <vt:lpstr>Time to wrap up</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 Tian</dc:creator>
  <cp:lastModifiedBy>Mark Meng Huasong</cp:lastModifiedBy>
  <cp:revision>99</cp:revision>
  <cp:lastPrinted>2015-07-30T14:04:45Z</cp:lastPrinted>
  <dcterms:created xsi:type="dcterms:W3CDTF">2020-10-03T23:03:33Z</dcterms:created>
  <dcterms:modified xsi:type="dcterms:W3CDTF">2024-12-09T16:46:07Z</dcterms:modified>
</cp:coreProperties>
</file>